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Lst>
  <p:notesMasterIdLst>
    <p:notesMasterId r:id="rId20"/>
  </p:notesMasterIdLst>
  <p:sldIdLst>
    <p:sldId id="327" r:id="rId6"/>
    <p:sldId id="373" r:id="rId7"/>
    <p:sldId id="371" r:id="rId8"/>
    <p:sldId id="330" r:id="rId9"/>
    <p:sldId id="374" r:id="rId10"/>
    <p:sldId id="359" r:id="rId11"/>
    <p:sldId id="375" r:id="rId12"/>
    <p:sldId id="376" r:id="rId13"/>
    <p:sldId id="377" r:id="rId14"/>
    <p:sldId id="378" r:id="rId15"/>
    <p:sldId id="379" r:id="rId16"/>
    <p:sldId id="380" r:id="rId17"/>
    <p:sldId id="346" r:id="rId18"/>
    <p:sldId id="31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BD4"/>
    <a:srgbClr val="546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333" autoAdjust="0"/>
    <p:restoredTop sz="50255" autoAdjust="0"/>
  </p:normalViewPr>
  <p:slideViewPr>
    <p:cSldViewPr snapToGrid="0">
      <p:cViewPr varScale="1">
        <p:scale>
          <a:sx n="58" d="100"/>
          <a:sy n="58" d="100"/>
        </p:scale>
        <p:origin x="518" y="3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Xin" userId="e20bdefd-d2b1-4956-85cd-3ebdc633ccb8" providerId="ADAL" clId="{DA9887EA-708A-452B-8CF7-CA068A0028C2}"/>
    <pc:docChg chg="undo modSld">
      <pc:chgData name="Diana Xin" userId="e20bdefd-d2b1-4956-85cd-3ebdc633ccb8" providerId="ADAL" clId="{DA9887EA-708A-452B-8CF7-CA068A0028C2}" dt="2018-08-28T21:28:35.247" v="169" actId="20577"/>
      <pc:docMkLst>
        <pc:docMk/>
      </pc:docMkLst>
      <pc:sldChg chg="modSp">
        <pc:chgData name="Diana Xin" userId="e20bdefd-d2b1-4956-85cd-3ebdc633ccb8" providerId="ADAL" clId="{DA9887EA-708A-452B-8CF7-CA068A0028C2}" dt="2018-08-28T21:10:55.998" v="117" actId="20577"/>
        <pc:sldMkLst>
          <pc:docMk/>
          <pc:sldMk cId="1495789952" sldId="327"/>
        </pc:sldMkLst>
        <pc:spChg chg="mod">
          <ac:chgData name="Diana Xin" userId="e20bdefd-d2b1-4956-85cd-3ebdc633ccb8" providerId="ADAL" clId="{DA9887EA-708A-452B-8CF7-CA068A0028C2}" dt="2018-08-28T21:10:55.998" v="117" actId="20577"/>
          <ac:spMkLst>
            <pc:docMk/>
            <pc:sldMk cId="1495789952" sldId="327"/>
            <ac:spMk id="5" creationId="{36E5EA67-9FBA-49C2-BE60-0AD77D22C67D}"/>
          </ac:spMkLst>
        </pc:spChg>
      </pc:sldChg>
      <pc:sldChg chg="modSp">
        <pc:chgData name="Diana Xin" userId="e20bdefd-d2b1-4956-85cd-3ebdc633ccb8" providerId="ADAL" clId="{DA9887EA-708A-452B-8CF7-CA068A0028C2}" dt="2018-08-28T21:04:14.440" v="24" actId="1076"/>
        <pc:sldMkLst>
          <pc:docMk/>
          <pc:sldMk cId="2966029408" sldId="330"/>
        </pc:sldMkLst>
        <pc:spChg chg="mod">
          <ac:chgData name="Diana Xin" userId="e20bdefd-d2b1-4956-85cd-3ebdc633ccb8" providerId="ADAL" clId="{DA9887EA-708A-452B-8CF7-CA068A0028C2}" dt="2018-08-28T21:04:14.440" v="24" actId="1076"/>
          <ac:spMkLst>
            <pc:docMk/>
            <pc:sldMk cId="2966029408" sldId="330"/>
            <ac:spMk id="5" creationId="{A58329A9-AF26-461B-9B71-82EF5ED29736}"/>
          </ac:spMkLst>
        </pc:spChg>
        <pc:picChg chg="mod">
          <ac:chgData name="Diana Xin" userId="e20bdefd-d2b1-4956-85cd-3ebdc633ccb8" providerId="ADAL" clId="{DA9887EA-708A-452B-8CF7-CA068A0028C2}" dt="2018-08-28T21:04:09.383" v="23" actId="1076"/>
          <ac:picMkLst>
            <pc:docMk/>
            <pc:sldMk cId="2966029408" sldId="330"/>
            <ac:picMk id="4" creationId="{E690DC31-4E17-41F5-8D2F-F4EC8EBF9888}"/>
          </ac:picMkLst>
        </pc:picChg>
      </pc:sldChg>
      <pc:sldChg chg="modSp">
        <pc:chgData name="Diana Xin" userId="e20bdefd-d2b1-4956-85cd-3ebdc633ccb8" providerId="ADAL" clId="{DA9887EA-708A-452B-8CF7-CA068A0028C2}" dt="2018-08-28T21:27:02.821" v="160" actId="20577"/>
        <pc:sldMkLst>
          <pc:docMk/>
          <pc:sldMk cId="1083069388" sldId="359"/>
        </pc:sldMkLst>
        <pc:spChg chg="mod">
          <ac:chgData name="Diana Xin" userId="e20bdefd-d2b1-4956-85cd-3ebdc633ccb8" providerId="ADAL" clId="{DA9887EA-708A-452B-8CF7-CA068A0028C2}" dt="2018-08-28T21:27:02.821" v="160" actId="20577"/>
          <ac:spMkLst>
            <pc:docMk/>
            <pc:sldMk cId="1083069388" sldId="359"/>
            <ac:spMk id="7" creationId="{CF0FBC2D-6BA5-407A-B9EB-754779B7DA2D}"/>
          </ac:spMkLst>
        </pc:spChg>
        <pc:picChg chg="mod">
          <ac:chgData name="Diana Xin" userId="e20bdefd-d2b1-4956-85cd-3ebdc633ccb8" providerId="ADAL" clId="{DA9887EA-708A-452B-8CF7-CA068A0028C2}" dt="2018-08-28T21:26:55.326" v="158" actId="1076"/>
          <ac:picMkLst>
            <pc:docMk/>
            <pc:sldMk cId="1083069388" sldId="359"/>
            <ac:picMk id="5" creationId="{00000000-0000-0000-0000-000000000000}"/>
          </ac:picMkLst>
        </pc:picChg>
      </pc:sldChg>
      <pc:sldChg chg="modSp">
        <pc:chgData name="Diana Xin" userId="e20bdefd-d2b1-4956-85cd-3ebdc633ccb8" providerId="ADAL" clId="{DA9887EA-708A-452B-8CF7-CA068A0028C2}" dt="2018-08-28T21:25:13.622" v="150" actId="20577"/>
        <pc:sldMkLst>
          <pc:docMk/>
          <pc:sldMk cId="1147961433" sldId="371"/>
        </pc:sldMkLst>
        <pc:spChg chg="mod">
          <ac:chgData name="Diana Xin" userId="e20bdefd-d2b1-4956-85cd-3ebdc633ccb8" providerId="ADAL" clId="{DA9887EA-708A-452B-8CF7-CA068A0028C2}" dt="2018-08-28T21:25:13.622" v="150" actId="20577"/>
          <ac:spMkLst>
            <pc:docMk/>
            <pc:sldMk cId="1147961433" sldId="371"/>
            <ac:spMk id="3" creationId="{13EED3FE-76AA-45A8-9180-6716F6DBFA0D}"/>
          </ac:spMkLst>
        </pc:spChg>
        <pc:spChg chg="mod">
          <ac:chgData name="Diana Xin" userId="e20bdefd-d2b1-4956-85cd-3ebdc633ccb8" providerId="ADAL" clId="{DA9887EA-708A-452B-8CF7-CA068A0028C2}" dt="2018-08-28T21:10:32.259" v="101" actId="20577"/>
          <ac:spMkLst>
            <pc:docMk/>
            <pc:sldMk cId="1147961433" sldId="371"/>
            <ac:spMk id="4" creationId="{26699F4C-9866-4B4B-8C81-4D119FA460E4}"/>
          </ac:spMkLst>
        </pc:spChg>
        <pc:picChg chg="mod">
          <ac:chgData name="Diana Xin" userId="e20bdefd-d2b1-4956-85cd-3ebdc633ccb8" providerId="ADAL" clId="{DA9887EA-708A-452B-8CF7-CA068A0028C2}" dt="2018-08-28T21:10:22.935" v="99" actId="1076"/>
          <ac:picMkLst>
            <pc:docMk/>
            <pc:sldMk cId="1147961433" sldId="371"/>
            <ac:picMk id="5" creationId="{3B6F553C-8C91-4B2C-B89A-946FDAA529D1}"/>
          </ac:picMkLst>
        </pc:picChg>
      </pc:sldChg>
      <pc:sldChg chg="modSp">
        <pc:chgData name="Diana Xin" userId="e20bdefd-d2b1-4956-85cd-3ebdc633ccb8" providerId="ADAL" clId="{DA9887EA-708A-452B-8CF7-CA068A0028C2}" dt="2018-08-28T21:24:24.612" v="137" actId="20577"/>
        <pc:sldMkLst>
          <pc:docMk/>
          <pc:sldMk cId="2328227581" sldId="373"/>
        </pc:sldMkLst>
        <pc:spChg chg="mod">
          <ac:chgData name="Diana Xin" userId="e20bdefd-d2b1-4956-85cd-3ebdc633ccb8" providerId="ADAL" clId="{DA9887EA-708A-452B-8CF7-CA068A0028C2}" dt="2018-08-28T21:02:39.697" v="1" actId="2711"/>
          <ac:spMkLst>
            <pc:docMk/>
            <pc:sldMk cId="2328227581" sldId="373"/>
            <ac:spMk id="3" creationId="{1792A1EE-D55F-40E7-BC7A-631A523EF9E7}"/>
          </ac:spMkLst>
        </pc:spChg>
        <pc:spChg chg="mod">
          <ac:chgData name="Diana Xin" userId="e20bdefd-d2b1-4956-85cd-3ebdc633ccb8" providerId="ADAL" clId="{DA9887EA-708A-452B-8CF7-CA068A0028C2}" dt="2018-08-28T21:24:24.612" v="137" actId="20577"/>
          <ac:spMkLst>
            <pc:docMk/>
            <pc:sldMk cId="2328227581" sldId="373"/>
            <ac:spMk id="9" creationId="{0F86F9F9-39B5-4CE6-AF48-9ADAE40EA728}"/>
          </ac:spMkLst>
        </pc:spChg>
      </pc:sldChg>
      <pc:sldChg chg="addSp delSp modSp">
        <pc:chgData name="Diana Xin" userId="e20bdefd-d2b1-4956-85cd-3ebdc633ccb8" providerId="ADAL" clId="{DA9887EA-708A-452B-8CF7-CA068A0028C2}" dt="2018-08-28T21:26:13.631" v="156" actId="20577"/>
        <pc:sldMkLst>
          <pc:docMk/>
          <pc:sldMk cId="1611198029" sldId="374"/>
        </pc:sldMkLst>
        <pc:spChg chg="mod">
          <ac:chgData name="Diana Xin" userId="e20bdefd-d2b1-4956-85cd-3ebdc633ccb8" providerId="ADAL" clId="{DA9887EA-708A-452B-8CF7-CA068A0028C2}" dt="2018-08-28T21:26:13.631" v="156" actId="20577"/>
          <ac:spMkLst>
            <pc:docMk/>
            <pc:sldMk cId="1611198029" sldId="374"/>
            <ac:spMk id="3" creationId="{BCF8705C-D9A4-4391-9EA2-6E504325013C}"/>
          </ac:spMkLst>
        </pc:spChg>
        <pc:picChg chg="add del">
          <ac:chgData name="Diana Xin" userId="e20bdefd-d2b1-4956-85cd-3ebdc633ccb8" providerId="ADAL" clId="{DA9887EA-708A-452B-8CF7-CA068A0028C2}" dt="2018-08-28T21:09:21.506" v="98" actId="20577"/>
          <ac:picMkLst>
            <pc:docMk/>
            <pc:sldMk cId="1611198029" sldId="374"/>
            <ac:picMk id="4" creationId="{04161E08-6E7F-4252-917D-7227EE0939E6}"/>
          </ac:picMkLst>
        </pc:picChg>
        <pc:picChg chg="add">
          <ac:chgData name="Diana Xin" userId="e20bdefd-d2b1-4956-85cd-3ebdc633ccb8" providerId="ADAL" clId="{DA9887EA-708A-452B-8CF7-CA068A0028C2}" dt="2018-08-28T21:10:35.881" v="102" actId="20577"/>
          <ac:picMkLst>
            <pc:docMk/>
            <pc:sldMk cId="1611198029" sldId="374"/>
            <ac:picMk id="5" creationId="{13F63F23-B0F5-46E7-AA64-58924C615852}"/>
          </ac:picMkLst>
        </pc:picChg>
      </pc:sldChg>
      <pc:sldChg chg="modSp">
        <pc:chgData name="Diana Xin" userId="e20bdefd-d2b1-4956-85cd-3ebdc633ccb8" providerId="ADAL" clId="{DA9887EA-708A-452B-8CF7-CA068A0028C2}" dt="2018-08-28T21:05:24.089" v="32" actId="20577"/>
        <pc:sldMkLst>
          <pc:docMk/>
          <pc:sldMk cId="913073087" sldId="376"/>
        </pc:sldMkLst>
        <pc:spChg chg="mod">
          <ac:chgData name="Diana Xin" userId="e20bdefd-d2b1-4956-85cd-3ebdc633ccb8" providerId="ADAL" clId="{DA9887EA-708A-452B-8CF7-CA068A0028C2}" dt="2018-08-28T21:05:24.089" v="32" actId="20577"/>
          <ac:spMkLst>
            <pc:docMk/>
            <pc:sldMk cId="913073087" sldId="376"/>
            <ac:spMk id="3" creationId="{AD17433A-DED4-4A5E-99BA-74E63EB219A8}"/>
          </ac:spMkLst>
        </pc:spChg>
      </pc:sldChg>
      <pc:sldChg chg="modSp">
        <pc:chgData name="Diana Xin" userId="e20bdefd-d2b1-4956-85cd-3ebdc633ccb8" providerId="ADAL" clId="{DA9887EA-708A-452B-8CF7-CA068A0028C2}" dt="2018-08-28T21:28:12.196" v="168" actId="14100"/>
        <pc:sldMkLst>
          <pc:docMk/>
          <pc:sldMk cId="483341450" sldId="378"/>
        </pc:sldMkLst>
        <pc:spChg chg="mod">
          <ac:chgData name="Diana Xin" userId="e20bdefd-d2b1-4956-85cd-3ebdc633ccb8" providerId="ADAL" clId="{DA9887EA-708A-452B-8CF7-CA068A0028C2}" dt="2018-08-28T21:27:44.302" v="161" actId="20577"/>
          <ac:spMkLst>
            <pc:docMk/>
            <pc:sldMk cId="483341450" sldId="378"/>
            <ac:spMk id="3" creationId="{01EEF61B-F80F-4432-B80D-0C1DC5307CA5}"/>
          </ac:spMkLst>
        </pc:spChg>
        <pc:spChg chg="mod">
          <ac:chgData name="Diana Xin" userId="e20bdefd-d2b1-4956-85cd-3ebdc633ccb8" providerId="ADAL" clId="{DA9887EA-708A-452B-8CF7-CA068A0028C2}" dt="2018-08-28T21:28:12.196" v="168" actId="14100"/>
          <ac:spMkLst>
            <pc:docMk/>
            <pc:sldMk cId="483341450" sldId="378"/>
            <ac:spMk id="11" creationId="{90EB3A1A-C98A-4588-B2A0-AE6AE8613EDF}"/>
          </ac:spMkLst>
        </pc:spChg>
        <pc:picChg chg="mod">
          <ac:chgData name="Diana Xin" userId="e20bdefd-d2b1-4956-85cd-3ebdc633ccb8" providerId="ADAL" clId="{DA9887EA-708A-452B-8CF7-CA068A0028C2}" dt="2018-08-28T21:28:08.047" v="167" actId="1076"/>
          <ac:picMkLst>
            <pc:docMk/>
            <pc:sldMk cId="483341450" sldId="378"/>
            <ac:picMk id="4" creationId="{B604266F-4834-4876-9B0C-729793CA81E2}"/>
          </ac:picMkLst>
        </pc:picChg>
        <pc:picChg chg="mod">
          <ac:chgData name="Diana Xin" userId="e20bdefd-d2b1-4956-85cd-3ebdc633ccb8" providerId="ADAL" clId="{DA9887EA-708A-452B-8CF7-CA068A0028C2}" dt="2018-08-28T21:27:53.871" v="163" actId="1076"/>
          <ac:picMkLst>
            <pc:docMk/>
            <pc:sldMk cId="483341450" sldId="378"/>
            <ac:picMk id="7" creationId="{0A647914-781B-4F5D-8B63-0B37F92F6806}"/>
          </ac:picMkLst>
        </pc:picChg>
        <pc:cxnChg chg="mod">
          <ac:chgData name="Diana Xin" userId="e20bdefd-d2b1-4956-85cd-3ebdc633ccb8" providerId="ADAL" clId="{DA9887EA-708A-452B-8CF7-CA068A0028C2}" dt="2018-08-28T21:28:12.196" v="168" actId="14100"/>
          <ac:cxnSpMkLst>
            <pc:docMk/>
            <pc:sldMk cId="483341450" sldId="378"/>
            <ac:cxnSpMk id="9" creationId="{A7296A8E-A86B-4F12-94D3-F43D0E71476A}"/>
          </ac:cxnSpMkLst>
        </pc:cxnChg>
      </pc:sldChg>
      <pc:sldChg chg="modSp">
        <pc:chgData name="Diana Xin" userId="e20bdefd-d2b1-4956-85cd-3ebdc633ccb8" providerId="ADAL" clId="{DA9887EA-708A-452B-8CF7-CA068A0028C2}" dt="2018-08-28T21:06:01.348" v="37" actId="1076"/>
        <pc:sldMkLst>
          <pc:docMk/>
          <pc:sldMk cId="1085323296" sldId="379"/>
        </pc:sldMkLst>
        <pc:spChg chg="mod">
          <ac:chgData name="Diana Xin" userId="e20bdefd-d2b1-4956-85cd-3ebdc633ccb8" providerId="ADAL" clId="{DA9887EA-708A-452B-8CF7-CA068A0028C2}" dt="2018-08-28T21:06:01.348" v="37" actId="1076"/>
          <ac:spMkLst>
            <pc:docMk/>
            <pc:sldMk cId="1085323296" sldId="379"/>
            <ac:spMk id="6" creationId="{E55B97D0-F269-4CF8-85EF-5A8A74D8892E}"/>
          </ac:spMkLst>
        </pc:spChg>
      </pc:sldChg>
      <pc:sldChg chg="modSp">
        <pc:chgData name="Diana Xin" userId="e20bdefd-d2b1-4956-85cd-3ebdc633ccb8" providerId="ADAL" clId="{DA9887EA-708A-452B-8CF7-CA068A0028C2}" dt="2018-08-28T21:28:35.247" v="169" actId="20577"/>
        <pc:sldMkLst>
          <pc:docMk/>
          <pc:sldMk cId="936282858" sldId="380"/>
        </pc:sldMkLst>
        <pc:spChg chg="mod">
          <ac:chgData name="Diana Xin" userId="e20bdefd-d2b1-4956-85cd-3ebdc633ccb8" providerId="ADAL" clId="{DA9887EA-708A-452B-8CF7-CA068A0028C2}" dt="2018-08-28T21:28:35.247" v="169" actId="20577"/>
          <ac:spMkLst>
            <pc:docMk/>
            <pc:sldMk cId="936282858" sldId="380"/>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194323-46EB-47FD-802B-1151F9FD2B5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1298151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latin typeface="+mn-lt"/>
                <a:ea typeface="+mn-ea"/>
                <a:cs typeface="+mn-cs"/>
              </a:rPr>
              <a:t>During the ADS, you and your customer planned a high-level architecture and conceptual design for a solution that addresses their organization’s business goals and technical requirements. </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2299689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1. Project goal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Write down the project goal to help focus everyone to the desired outcomes. </a:t>
            </a:r>
          </a:p>
          <a:p>
            <a:r>
              <a:rPr lang="en-US" sz="1200" b="1" i="0" u="none" strike="noStrike" kern="1200" baseline="0" dirty="0">
                <a:solidFill>
                  <a:schemeClr val="tx1"/>
                </a:solidFill>
                <a:latin typeface="+mn-lt"/>
                <a:ea typeface="+mn-ea"/>
                <a:cs typeface="+mn-cs"/>
              </a:rPr>
              <a:t>2. Requirements and concerns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dirty="0">
                <a:solidFill>
                  <a:schemeClr val="tx1"/>
                </a:solidFill>
                <a:latin typeface="+mn-lt"/>
                <a:ea typeface="+mn-ea"/>
                <a:cs typeface="+mn-cs"/>
              </a:rPr>
              <a:t>3. Parking lot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dirty="0">
                <a:solidFill>
                  <a:schemeClr val="tx1"/>
                </a:solidFill>
                <a:latin typeface="+mn-lt"/>
                <a:ea typeface="+mn-ea"/>
                <a:cs typeface="+mn-cs"/>
              </a:rPr>
              <a:t>4. Current state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dirty="0">
                <a:solidFill>
                  <a:schemeClr val="tx1"/>
                </a:solidFill>
                <a:latin typeface="+mn-lt"/>
                <a:ea typeface="+mn-ea"/>
                <a:cs typeface="+mn-cs"/>
              </a:rPr>
              <a:t>5. Future vision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dirty="0">
                <a:solidFill>
                  <a:schemeClr val="tx1"/>
                </a:solidFill>
                <a:latin typeface="+mn-lt"/>
                <a:ea typeface="+mn-ea"/>
                <a:cs typeface="+mn-cs"/>
              </a:rPr>
              <a:t>6. Implementation plan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dirty="0">
                <a:solidFill>
                  <a:schemeClr val="tx1"/>
                </a:solidFill>
                <a:latin typeface="+mn-lt"/>
                <a:ea typeface="+mn-ea"/>
                <a:cs typeface="+mn-cs"/>
              </a:rPr>
              <a:t>7. Next steps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Assign immediate action items during the meeting.</a:t>
            </a:r>
          </a:p>
          <a:p>
            <a:r>
              <a:rPr lang="en-US" sz="1200" b="1" i="0" u="none" strike="noStrike" kern="1200" baseline="0" dirty="0">
                <a:solidFill>
                  <a:schemeClr val="tx1"/>
                </a:solidFill>
                <a:latin typeface="+mn-lt"/>
                <a:ea typeface="+mn-ea"/>
                <a:cs typeface="+mn-cs"/>
              </a:rPr>
              <a:t>8. Wrap-up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4249229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latin typeface="Segoe UI Light"/>
              </a:rPr>
              <a:t>Microsoft has made available icon libraries for PowerPoint (as PNG files) and Visio that simplify creating great diagrams using standardized icons for Azure services. </a:t>
            </a:r>
          </a:p>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075812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93312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4144443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8/28/2018 5:23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5971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9577839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08186507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14470644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458983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96494280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spc="-98" dirty="0">
                <a:ln w="3175">
                  <a:noFill/>
                </a:ln>
                <a:solidFill>
                  <a:srgbClr val="FFFFFF"/>
                </a:solidFill>
                <a:latin typeface="Segoe UI" panose="020B0502040204020203" pitchFamily="34" charset="0"/>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dirty="0"/>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95" r:id="rId4"/>
    <p:sldLayoutId id="2147483686" r:id="rId5"/>
    <p:sldLayoutId id="2147483687" r:id="rId6"/>
    <p:sldLayoutId id="2147483689" r:id="rId7"/>
    <p:sldLayoutId id="2147483690" r:id="rId8"/>
    <p:sldLayoutId id="2147483692" r:id="rId9"/>
    <p:sldLayoutId id="2147483693" r:id="rId10"/>
    <p:sldLayoutId id="2147483694" r:id="rId11"/>
    <p:sldLayoutId id="2147483715" r:id="rId12"/>
    <p:sldLayoutId id="2147483716" r:id="rId13"/>
    <p:sldLayoutId id="2147483717" r:id="rId14"/>
    <p:sldLayoutId id="2147483718" r:id="rId15"/>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796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en-us/download/details.aspx?id=35825" TargetMode="External"/><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hyperlink" Target="https://worldvectorlogo.com/" TargetMode="External"/><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hyperlink" Target="https://www.microsoft.com/en-us/download/details.aspx?id=4193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10837062" cy="1793090"/>
          </a:xfrm>
        </p:spPr>
        <p:txBody>
          <a:bodyPr/>
          <a:lstStyle/>
          <a:p>
            <a:r>
              <a:rPr lang="en-US" dirty="0"/>
              <a:t>Mastering the Whiteboard</a:t>
            </a:r>
          </a:p>
        </p:txBody>
      </p:sp>
      <p:sp>
        <p:nvSpPr>
          <p:cNvPr id="5" name="Text Placeholder 4">
            <a:extLst>
              <a:ext uri="{FF2B5EF4-FFF2-40B4-BE49-F238E27FC236}">
                <a16:creationId xmlns:a16="http://schemas.microsoft.com/office/drawing/2014/main" id="{36E5EA67-9FBA-49C2-BE60-0AD77D22C67D}"/>
              </a:ext>
            </a:extLst>
          </p:cNvPr>
          <p:cNvSpPr>
            <a:spLocks noGrp="1"/>
          </p:cNvSpPr>
          <p:nvPr>
            <p:ph type="body" sz="quarter" idx="12"/>
          </p:nvPr>
        </p:nvSpPr>
        <p:spPr/>
        <p:txBody>
          <a:bodyPr/>
          <a:lstStyle/>
          <a:p>
            <a:r>
              <a:rPr lang="en-US" dirty="0"/>
              <a:t>Zoiner Tejada</a:t>
            </a:r>
          </a:p>
        </p:txBody>
      </p:sp>
    </p:spTree>
    <p:extLst>
      <p:ext uri="{BB962C8B-B14F-4D97-AF65-F5344CB8AC3E}">
        <p14:creationId xmlns:p14="http://schemas.microsoft.com/office/powerpoint/2010/main" val="1495789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EEF61B-F80F-4432-B80D-0C1DC5307CA5}"/>
              </a:ext>
            </a:extLst>
          </p:cNvPr>
          <p:cNvSpPr>
            <a:spLocks noGrp="1"/>
          </p:cNvSpPr>
          <p:nvPr>
            <p:ph type="body" sz="quarter" idx="10"/>
          </p:nvPr>
        </p:nvSpPr>
        <p:spPr>
          <a:xfrm>
            <a:off x="269239" y="1317239"/>
            <a:ext cx="5573491" cy="2933111"/>
          </a:xfrm>
        </p:spPr>
        <p:txBody>
          <a:bodyPr/>
          <a:lstStyle/>
          <a:p>
            <a:pPr marL="0" indent="0">
              <a:buNone/>
            </a:pPr>
            <a:r>
              <a:rPr lang="en-US" sz="2400" dirty="0">
                <a:solidFill>
                  <a:schemeClr val="tx1"/>
                </a:solidFill>
                <a:latin typeface="+mn-lt"/>
              </a:rPr>
              <a:t>Icons used within the </a:t>
            </a:r>
            <a:br>
              <a:rPr lang="en-US" sz="2400" dirty="0">
                <a:solidFill>
                  <a:schemeClr val="tx1"/>
                </a:solidFill>
                <a:latin typeface="+mn-lt"/>
              </a:rPr>
            </a:br>
            <a:r>
              <a:rPr lang="en-US" sz="2400" dirty="0">
                <a:solidFill>
                  <a:schemeClr val="tx1"/>
                </a:solidFill>
                <a:latin typeface="+mn-lt"/>
              </a:rPr>
              <a:t>Visual Studio user interface</a:t>
            </a:r>
            <a:br>
              <a:rPr lang="en-US" sz="2400" dirty="0">
                <a:solidFill>
                  <a:schemeClr val="tx1"/>
                </a:solidFill>
                <a:latin typeface="+mn-lt"/>
              </a:rPr>
            </a:br>
            <a:endParaRPr lang="en-US" sz="2400" dirty="0">
              <a:solidFill>
                <a:schemeClr val="tx1"/>
              </a:solidFill>
              <a:latin typeface="+mn-lt"/>
            </a:endParaRPr>
          </a:p>
          <a:p>
            <a:pPr marL="0" indent="0">
              <a:buNone/>
            </a:pPr>
            <a:r>
              <a:rPr lang="en-US" sz="2400" dirty="0">
                <a:solidFill>
                  <a:schemeClr val="tx1"/>
                </a:solidFill>
                <a:latin typeface="+mn-lt"/>
              </a:rPr>
              <a:t>Formats:</a:t>
            </a:r>
          </a:p>
          <a:p>
            <a:pPr lvl="1"/>
            <a:r>
              <a:rPr lang="en-US" sz="1800" dirty="0">
                <a:solidFill>
                  <a:schemeClr val="tx1"/>
                </a:solidFill>
              </a:rPr>
              <a:t>PNG</a:t>
            </a:r>
          </a:p>
          <a:p>
            <a:pPr lvl="1"/>
            <a:r>
              <a:rPr lang="en-US" sz="1800" dirty="0">
                <a:solidFill>
                  <a:schemeClr val="tx1"/>
                </a:solidFill>
              </a:rPr>
              <a:t>SVG</a:t>
            </a:r>
          </a:p>
          <a:p>
            <a:pPr lvl="1"/>
            <a:r>
              <a:rPr lang="en-US" sz="1800" dirty="0">
                <a:solidFill>
                  <a:schemeClr val="tx1"/>
                </a:solidFill>
              </a:rPr>
              <a:t>XAML</a:t>
            </a:r>
            <a:br>
              <a:rPr lang="en-US" sz="1400" dirty="0">
                <a:solidFill>
                  <a:schemeClr val="tx1"/>
                </a:solidFill>
                <a:latin typeface="+mj-lt"/>
              </a:rPr>
            </a:br>
            <a:endParaRPr lang="en-US" sz="1400" dirty="0">
              <a:solidFill>
                <a:schemeClr val="tx1"/>
              </a:solidFill>
              <a:latin typeface="+mj-lt"/>
            </a:endParaRPr>
          </a:p>
          <a:p>
            <a:pPr lvl="1"/>
            <a:endParaRPr lang="en-US" sz="1400" dirty="0">
              <a:solidFill>
                <a:schemeClr val="tx1"/>
              </a:solidFill>
              <a:latin typeface="+mj-lt"/>
            </a:endParaRPr>
          </a:p>
        </p:txBody>
      </p:sp>
      <p:sp>
        <p:nvSpPr>
          <p:cNvPr id="2" name="Title 1">
            <a:extLst>
              <a:ext uri="{FF2B5EF4-FFF2-40B4-BE49-F238E27FC236}">
                <a16:creationId xmlns:a16="http://schemas.microsoft.com/office/drawing/2014/main" id="{B1311F99-9681-4F51-B347-A44A1DD33A05}"/>
              </a:ext>
            </a:extLst>
          </p:cNvPr>
          <p:cNvSpPr>
            <a:spLocks noGrp="1"/>
          </p:cNvSpPr>
          <p:nvPr>
            <p:ph type="title"/>
          </p:nvPr>
        </p:nvSpPr>
        <p:spPr/>
        <p:txBody>
          <a:bodyPr/>
          <a:lstStyle/>
          <a:p>
            <a:r>
              <a:rPr lang="en-US" dirty="0"/>
              <a:t>Visual Studio icons</a:t>
            </a:r>
          </a:p>
        </p:txBody>
      </p:sp>
      <p:pic>
        <p:nvPicPr>
          <p:cNvPr id="4" name="Picture 3">
            <a:extLst>
              <a:ext uri="{FF2B5EF4-FFF2-40B4-BE49-F238E27FC236}">
                <a16:creationId xmlns:a16="http://schemas.microsoft.com/office/drawing/2014/main" id="{B604266F-4834-4876-9B0C-729793CA81E2}"/>
              </a:ext>
            </a:extLst>
          </p:cNvPr>
          <p:cNvPicPr>
            <a:picLocks noChangeAspect="1"/>
          </p:cNvPicPr>
          <p:nvPr/>
        </p:nvPicPr>
        <p:blipFill>
          <a:blip r:embed="rId2"/>
          <a:stretch>
            <a:fillRect/>
          </a:stretch>
        </p:blipFill>
        <p:spPr>
          <a:xfrm>
            <a:off x="5443234" y="991445"/>
            <a:ext cx="5944728" cy="5192997"/>
          </a:xfrm>
          <a:prstGeom prst="rect">
            <a:avLst/>
          </a:prstGeom>
        </p:spPr>
      </p:pic>
      <p:sp>
        <p:nvSpPr>
          <p:cNvPr id="5" name="Rectangle 4">
            <a:extLst>
              <a:ext uri="{FF2B5EF4-FFF2-40B4-BE49-F238E27FC236}">
                <a16:creationId xmlns:a16="http://schemas.microsoft.com/office/drawing/2014/main" id="{4B3A3DB1-F26B-461D-91C8-FE79BE1FFDDA}"/>
              </a:ext>
            </a:extLst>
          </p:cNvPr>
          <p:cNvSpPr/>
          <p:nvPr/>
        </p:nvSpPr>
        <p:spPr>
          <a:xfrm>
            <a:off x="4721902" y="6238448"/>
            <a:ext cx="7005403" cy="369332"/>
          </a:xfrm>
          <a:prstGeom prst="rect">
            <a:avLst/>
          </a:prstGeom>
        </p:spPr>
        <p:txBody>
          <a:bodyPr wrap="square">
            <a:spAutoFit/>
          </a:bodyPr>
          <a:lstStyle/>
          <a:p>
            <a:r>
              <a:rPr lang="en-US" dirty="0">
                <a:hlinkClick r:id="rId3"/>
              </a:rPr>
              <a:t>https://www.microsoft.com/en-us/download/details.aspx?id=35825</a:t>
            </a:r>
            <a:r>
              <a:rPr lang="en-US" dirty="0"/>
              <a:t>  </a:t>
            </a:r>
          </a:p>
        </p:txBody>
      </p:sp>
      <p:pic>
        <p:nvPicPr>
          <p:cNvPr id="7" name="Graphic 6">
            <a:extLst>
              <a:ext uri="{FF2B5EF4-FFF2-40B4-BE49-F238E27FC236}">
                <a16:creationId xmlns:a16="http://schemas.microsoft.com/office/drawing/2014/main" id="{0A647914-781B-4F5D-8B63-0B37F92F68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8794" y="3587944"/>
            <a:ext cx="2415957" cy="2415957"/>
          </a:xfrm>
          <a:prstGeom prst="rect">
            <a:avLst/>
          </a:prstGeom>
        </p:spPr>
      </p:pic>
      <p:cxnSp>
        <p:nvCxnSpPr>
          <p:cNvPr id="9" name="Connector: Elbow 8">
            <a:extLst>
              <a:ext uri="{FF2B5EF4-FFF2-40B4-BE49-F238E27FC236}">
                <a16:creationId xmlns:a16="http://schemas.microsoft.com/office/drawing/2014/main" id="{A7296A8E-A86B-4F12-94D3-F43D0E71476A}"/>
              </a:ext>
            </a:extLst>
          </p:cNvPr>
          <p:cNvCxnSpPr>
            <a:cxnSpLocks/>
            <a:stCxn id="7" idx="3"/>
            <a:endCxn id="11" idx="1"/>
          </p:cNvCxnSpPr>
          <p:nvPr/>
        </p:nvCxnSpPr>
        <p:spPr>
          <a:xfrm>
            <a:off x="4634751" y="4795923"/>
            <a:ext cx="595236" cy="73023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EB3A1A-C98A-4588-B2A0-AE6AE8613EDF}"/>
              </a:ext>
            </a:extLst>
          </p:cNvPr>
          <p:cNvSpPr/>
          <p:nvPr/>
        </p:nvSpPr>
        <p:spPr bwMode="auto">
          <a:xfrm>
            <a:off x="5229987" y="5341495"/>
            <a:ext cx="6157975" cy="36933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33414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95BA93-65E6-4219-B871-3B8A111D561B}"/>
              </a:ext>
            </a:extLst>
          </p:cNvPr>
          <p:cNvSpPr>
            <a:spLocks noGrp="1"/>
          </p:cNvSpPr>
          <p:nvPr>
            <p:ph type="title"/>
          </p:nvPr>
        </p:nvSpPr>
        <p:spPr/>
        <p:txBody>
          <a:bodyPr/>
          <a:lstStyle/>
          <a:p>
            <a:r>
              <a:rPr lang="en-US" dirty="0"/>
              <a:t>Icons and logos from other companies</a:t>
            </a:r>
          </a:p>
        </p:txBody>
      </p:sp>
      <p:pic>
        <p:nvPicPr>
          <p:cNvPr id="4" name="Picture 3">
            <a:extLst>
              <a:ext uri="{FF2B5EF4-FFF2-40B4-BE49-F238E27FC236}">
                <a16:creationId xmlns:a16="http://schemas.microsoft.com/office/drawing/2014/main" id="{A1C46C61-6FFF-438C-B77B-CCF38A658219}"/>
              </a:ext>
            </a:extLst>
          </p:cNvPr>
          <p:cNvPicPr>
            <a:picLocks noChangeAspect="1"/>
          </p:cNvPicPr>
          <p:nvPr/>
        </p:nvPicPr>
        <p:blipFill>
          <a:blip r:embed="rId2"/>
          <a:stretch>
            <a:fillRect/>
          </a:stretch>
        </p:blipFill>
        <p:spPr>
          <a:xfrm>
            <a:off x="439710" y="1324145"/>
            <a:ext cx="7040381" cy="4129684"/>
          </a:xfrm>
          <a:prstGeom prst="rect">
            <a:avLst/>
          </a:prstGeom>
          <a:ln>
            <a:solidFill>
              <a:schemeClr val="tx1">
                <a:lumMod val="75000"/>
              </a:schemeClr>
            </a:solidFill>
          </a:ln>
        </p:spPr>
      </p:pic>
      <p:sp>
        <p:nvSpPr>
          <p:cNvPr id="5" name="Rectangle 4">
            <a:extLst>
              <a:ext uri="{FF2B5EF4-FFF2-40B4-BE49-F238E27FC236}">
                <a16:creationId xmlns:a16="http://schemas.microsoft.com/office/drawing/2014/main" id="{F8BD49EB-6C74-4444-BC69-05693F96CE30}"/>
              </a:ext>
            </a:extLst>
          </p:cNvPr>
          <p:cNvSpPr/>
          <p:nvPr/>
        </p:nvSpPr>
        <p:spPr>
          <a:xfrm>
            <a:off x="439711" y="5437895"/>
            <a:ext cx="3303468" cy="369332"/>
          </a:xfrm>
          <a:prstGeom prst="rect">
            <a:avLst/>
          </a:prstGeom>
        </p:spPr>
        <p:txBody>
          <a:bodyPr wrap="none">
            <a:spAutoFit/>
          </a:bodyPr>
          <a:lstStyle/>
          <a:p>
            <a:r>
              <a:rPr lang="en-US" dirty="0">
                <a:hlinkClick r:id="rId3"/>
              </a:rPr>
              <a:t>https://worldvectorlogo.com/</a:t>
            </a:r>
            <a:r>
              <a:rPr lang="en-US" dirty="0"/>
              <a:t>  </a:t>
            </a:r>
          </a:p>
        </p:txBody>
      </p:sp>
      <p:sp>
        <p:nvSpPr>
          <p:cNvPr id="6" name="TextBox 5">
            <a:extLst>
              <a:ext uri="{FF2B5EF4-FFF2-40B4-BE49-F238E27FC236}">
                <a16:creationId xmlns:a16="http://schemas.microsoft.com/office/drawing/2014/main" id="{E55B97D0-F269-4CF8-85EF-5A8A74D8892E}"/>
              </a:ext>
            </a:extLst>
          </p:cNvPr>
          <p:cNvSpPr txBox="1"/>
          <p:nvPr/>
        </p:nvSpPr>
        <p:spPr>
          <a:xfrm>
            <a:off x="7928489" y="4625823"/>
            <a:ext cx="3996280" cy="2145203"/>
          </a:xfrm>
          <a:prstGeom prst="rect">
            <a:avLst/>
          </a:prstGeom>
          <a:noFill/>
        </p:spPr>
        <p:txBody>
          <a:bodyPr wrap="square" lIns="182880" tIns="146304" rIns="182880" bIns="146304" rtlCol="0">
            <a:spAutoFit/>
          </a:bodyPr>
          <a:lstStyle/>
          <a:p>
            <a:pPr>
              <a:lnSpc>
                <a:spcPct val="90000"/>
              </a:lnSpc>
              <a:spcAft>
                <a:spcPts val="600"/>
              </a:spcAft>
            </a:pPr>
            <a:r>
              <a:rPr lang="en-US" sz="2400" b="1" dirty="0"/>
              <a:t>NOTE: </a:t>
            </a:r>
            <a:r>
              <a:rPr lang="en-US" sz="2400" dirty="0"/>
              <a:t>You are responsible for knowing the copyright and redistribution rules for these resources. </a:t>
            </a:r>
          </a:p>
          <a:p>
            <a:pPr>
              <a:lnSpc>
                <a:spcPct val="90000"/>
              </a:lnSpc>
              <a:spcAft>
                <a:spcPts val="600"/>
              </a:spcAft>
            </a:pPr>
            <a:endParaRPr lang="en-US" sz="3200" dirty="0" err="1">
              <a:gradFill>
                <a:gsLst>
                  <a:gs pos="2917">
                    <a:schemeClr val="tx1"/>
                  </a:gs>
                  <a:gs pos="30000">
                    <a:schemeClr val="tx1"/>
                  </a:gs>
                </a:gsLst>
                <a:lin ang="5400000" scaled="0"/>
              </a:gradFill>
              <a:latin typeface="+mj-lt"/>
            </a:endParaRPr>
          </a:p>
        </p:txBody>
      </p:sp>
      <p:sp>
        <p:nvSpPr>
          <p:cNvPr id="7" name="Rectangle 6">
            <a:extLst>
              <a:ext uri="{FF2B5EF4-FFF2-40B4-BE49-F238E27FC236}">
                <a16:creationId xmlns:a16="http://schemas.microsoft.com/office/drawing/2014/main" id="{9B5C4B86-5774-443A-896E-15500AB30FD3}"/>
              </a:ext>
            </a:extLst>
          </p:cNvPr>
          <p:cNvSpPr/>
          <p:nvPr/>
        </p:nvSpPr>
        <p:spPr bwMode="auto">
          <a:xfrm>
            <a:off x="5931108" y="2178570"/>
            <a:ext cx="1484026" cy="559633"/>
          </a:xfrm>
          <a:prstGeom prst="rect">
            <a:avLst/>
          </a:prstGeom>
          <a:solidFill>
            <a:srgbClr val="EBEE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3232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some inspiration?</a:t>
            </a:r>
          </a:p>
        </p:txBody>
      </p:sp>
      <p:sp>
        <p:nvSpPr>
          <p:cNvPr id="11" name="TextBox 10"/>
          <p:cNvSpPr txBox="1"/>
          <p:nvPr/>
        </p:nvSpPr>
        <p:spPr>
          <a:xfrm>
            <a:off x="324995" y="1190779"/>
            <a:ext cx="3944305" cy="294234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2">
                    <a:lumMod val="50000"/>
                  </a:schemeClr>
                </a:solidFill>
              </a:rPr>
              <a:t>Want a sample solution architecture diagram you </a:t>
            </a:r>
            <a:br>
              <a:rPr lang="en-US" sz="2000" dirty="0">
                <a:solidFill>
                  <a:schemeClr val="bg2">
                    <a:lumMod val="50000"/>
                  </a:schemeClr>
                </a:solidFill>
              </a:rPr>
            </a:br>
            <a:r>
              <a:rPr lang="en-US" sz="2000" dirty="0">
                <a:solidFill>
                  <a:schemeClr val="bg2">
                    <a:lumMod val="50000"/>
                  </a:schemeClr>
                </a:solidFill>
              </a:rPr>
              <a:t>can use to inspire your diagramming?</a:t>
            </a:r>
          </a:p>
          <a:p>
            <a:pPr>
              <a:lnSpc>
                <a:spcPct val="90000"/>
              </a:lnSpc>
              <a:spcAft>
                <a:spcPts val="600"/>
              </a:spcAft>
            </a:pPr>
            <a:endParaRPr lang="en-US" sz="2000" dirty="0">
              <a:solidFill>
                <a:schemeClr val="bg2">
                  <a:lumMod val="50000"/>
                </a:schemeClr>
              </a:solidFill>
            </a:endParaRPr>
          </a:p>
          <a:p>
            <a:pPr>
              <a:lnSpc>
                <a:spcPct val="90000"/>
              </a:lnSpc>
              <a:spcAft>
                <a:spcPts val="600"/>
              </a:spcAft>
            </a:pPr>
            <a:r>
              <a:rPr lang="en-US" sz="2000" dirty="0">
                <a:solidFill>
                  <a:schemeClr val="bg2">
                    <a:lumMod val="50000"/>
                  </a:schemeClr>
                </a:solidFill>
              </a:rPr>
              <a:t>Start with one of the many solution architectures available from the </a:t>
            </a:r>
            <a:r>
              <a:rPr lang="en-US" sz="2000" b="1" dirty="0">
                <a:solidFill>
                  <a:schemeClr val="bg2">
                    <a:lumMod val="50000"/>
                  </a:schemeClr>
                </a:solidFill>
              </a:rPr>
              <a:t>Azure Solution Architectures </a:t>
            </a:r>
            <a:r>
              <a:rPr lang="en-US" sz="2000" dirty="0">
                <a:solidFill>
                  <a:schemeClr val="bg2">
                    <a:lumMod val="50000"/>
                  </a:schemeClr>
                </a:solidFill>
              </a:rPr>
              <a:t>site.</a:t>
            </a:r>
          </a:p>
        </p:txBody>
      </p:sp>
      <p:sp>
        <p:nvSpPr>
          <p:cNvPr id="4" name="Rectangle 3"/>
          <p:cNvSpPr/>
          <p:nvPr/>
        </p:nvSpPr>
        <p:spPr>
          <a:xfrm>
            <a:off x="5838872" y="5914583"/>
            <a:ext cx="6085897" cy="341632"/>
          </a:xfrm>
          <a:prstGeom prst="rect">
            <a:avLst/>
          </a:prstGeom>
        </p:spPr>
        <p:txBody>
          <a:bodyPr wrap="none">
            <a:spAutoFit/>
          </a:bodyPr>
          <a:lstStyle/>
          <a:p>
            <a:pPr>
              <a:lnSpc>
                <a:spcPct val="90000"/>
              </a:lnSpc>
              <a:spcAft>
                <a:spcPts val="600"/>
              </a:spcAft>
            </a:pPr>
            <a:r>
              <a:rPr lang="en-US" dirty="0">
                <a:solidFill>
                  <a:schemeClr val="bg2">
                    <a:lumMod val="50000"/>
                  </a:schemeClr>
                </a:solidFill>
                <a:hlinkClick r:id="rId3"/>
              </a:rPr>
              <a:t>https://azure.microsoft.com/en-us/solutions/architecture/</a:t>
            </a:r>
            <a:r>
              <a:rPr lang="en-US" dirty="0">
                <a:solidFill>
                  <a:schemeClr val="bg2">
                    <a:lumMod val="50000"/>
                  </a:schemeClr>
                </a:solidFill>
              </a:rPr>
              <a:t> </a:t>
            </a:r>
          </a:p>
        </p:txBody>
      </p:sp>
      <p:pic>
        <p:nvPicPr>
          <p:cNvPr id="6" name="Picture 5">
            <a:extLst>
              <a:ext uri="{FF2B5EF4-FFF2-40B4-BE49-F238E27FC236}">
                <a16:creationId xmlns:a16="http://schemas.microsoft.com/office/drawing/2014/main" id="{03697D54-4B5C-46AA-92C8-27134D7EB412}"/>
              </a:ext>
            </a:extLst>
          </p:cNvPr>
          <p:cNvPicPr>
            <a:picLocks noChangeAspect="1"/>
          </p:cNvPicPr>
          <p:nvPr/>
        </p:nvPicPr>
        <p:blipFill>
          <a:blip r:embed="rId4"/>
          <a:stretch>
            <a:fillRect/>
          </a:stretch>
        </p:blipFill>
        <p:spPr>
          <a:xfrm>
            <a:off x="4213544" y="1335386"/>
            <a:ext cx="7493804" cy="4434590"/>
          </a:xfrm>
          <a:prstGeom prst="rect">
            <a:avLst/>
          </a:prstGeom>
          <a:ln>
            <a:solidFill>
              <a:schemeClr val="tx1">
                <a:lumMod val="75000"/>
              </a:schemeClr>
            </a:solidFill>
          </a:ln>
        </p:spPr>
      </p:pic>
    </p:spTree>
    <p:extLst>
      <p:ext uri="{BB962C8B-B14F-4D97-AF65-F5344CB8AC3E}">
        <p14:creationId xmlns:p14="http://schemas.microsoft.com/office/powerpoint/2010/main" val="93628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B3B2AA-69BA-46F4-8C91-56C8A8AF90B0}"/>
              </a:ext>
            </a:extLst>
          </p:cNvPr>
          <p:cNvPicPr>
            <a:picLocks noChangeAspect="1"/>
          </p:cNvPicPr>
          <p:nvPr/>
        </p:nvPicPr>
        <p:blipFill rotWithShape="1">
          <a:blip r:embed="rId3">
            <a:extLst>
              <a:ext uri="{28A0092B-C50C-407E-A947-70E740481C1C}">
                <a14:useLocalDpi xmlns:a14="http://schemas.microsoft.com/office/drawing/2010/main" val="0"/>
              </a:ext>
            </a:extLst>
          </a:blip>
          <a:srcRect l="85" t="-1" r="13139" b="26727"/>
          <a:stretch/>
        </p:blipFill>
        <p:spPr>
          <a:xfrm>
            <a:off x="-1" y="-1"/>
            <a:ext cx="12192001" cy="6858001"/>
          </a:xfrm>
          <a:prstGeom prst="rect">
            <a:avLst/>
          </a:prstGeom>
        </p:spPr>
      </p:pic>
      <p:sp>
        <p:nvSpPr>
          <p:cNvPr id="4" name="Title 3"/>
          <p:cNvSpPr>
            <a:spLocks noGrp="1"/>
          </p:cNvSpPr>
          <p:nvPr>
            <p:ph type="title"/>
          </p:nvPr>
        </p:nvSpPr>
        <p:spPr/>
        <p:txBody>
          <a:bodyPr/>
          <a:lstStyle/>
          <a:p>
            <a:r>
              <a:rPr lang="en-US" dirty="0"/>
              <a:t>What makes a good whiteboard design?</a:t>
            </a:r>
          </a:p>
        </p:txBody>
      </p:sp>
    </p:spTree>
    <p:extLst>
      <p:ext uri="{BB962C8B-B14F-4D97-AF65-F5344CB8AC3E}">
        <p14:creationId xmlns:p14="http://schemas.microsoft.com/office/powerpoint/2010/main" val="12547419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9373931" cy="212365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 </a:t>
            </a:r>
            <a:br>
              <a:rPr lang="en-US" sz="3600" dirty="0">
                <a:latin typeface="+mj-lt"/>
              </a:rPr>
            </a:br>
            <a:r>
              <a:rPr lang="en-US" sz="2400" dirty="0">
                <a:cs typeface="Segoe UI Semilight" panose="020B0402040204020203" pitchFamily="34" charset="0"/>
              </a:rPr>
              <a:t>This session reviews concepts and tools that help in whiteboarding so you can make the most of your toolkit and devices. Co-creation of an evaluation rubric helps tie together ways of appraising mastery and identifying areas for improvement. </a:t>
            </a:r>
            <a:endParaRPr lang="en-US" sz="2400" dirty="0"/>
          </a:p>
        </p:txBody>
      </p:sp>
      <p:sp>
        <p:nvSpPr>
          <p:cNvPr id="3" name="Rectangle 2">
            <a:extLst>
              <a:ext uri="{FF2B5EF4-FFF2-40B4-BE49-F238E27FC236}">
                <a16:creationId xmlns:a16="http://schemas.microsoft.com/office/drawing/2014/main" id="{1792A1EE-D55F-40E7-BC7A-631A523EF9E7}"/>
              </a:ext>
            </a:extLst>
          </p:cNvPr>
          <p:cNvSpPr/>
          <p:nvPr/>
        </p:nvSpPr>
        <p:spPr>
          <a:xfrm>
            <a:off x="399753" y="4152036"/>
            <a:ext cx="11789959" cy="1883593"/>
          </a:xfrm>
          <a:prstGeom prst="rect">
            <a:avLst/>
          </a:prstGeom>
        </p:spPr>
        <p:txBody>
          <a:bodyPr wrap="none">
            <a:spAutoFit/>
          </a:bodyPr>
          <a:lstStyle/>
          <a:p>
            <a:pPr fontAlgn="ctr"/>
            <a:r>
              <a:rPr lang="en-US" sz="3600" dirty="0">
                <a:latin typeface="+mj-lt"/>
              </a:rPr>
              <a:t>Learning Objectives</a:t>
            </a:r>
          </a:p>
          <a:p>
            <a:pPr marL="287338" indent="-287338" fontAlgn="ctr">
              <a:buFont typeface="Arial" panose="020B0604020202020204" pitchFamily="34" charset="0"/>
              <a:buChar char="•"/>
            </a:pPr>
            <a:r>
              <a:rPr lang="en-US" sz="2400" dirty="0">
                <a:cs typeface="Segoe UI Semilight" panose="020B0402040204020203" pitchFamily="34" charset="0"/>
              </a:rPr>
              <a:t>Identify a range of whiteboarding modalities and know when best to use each one. </a:t>
            </a:r>
          </a:p>
          <a:p>
            <a:pPr marL="285750" indent="-285750" fontAlgn="ctr">
              <a:buFont typeface="Arial" panose="020B0604020202020204" pitchFamily="34" charset="0"/>
              <a:buChar char="•"/>
            </a:pPr>
            <a:r>
              <a:rPr lang="en-US" sz="2400" dirty="0">
                <a:cs typeface="Segoe UI Semilight" panose="020B0402040204020203" pitchFamily="34" charset="0"/>
              </a:rPr>
              <a:t>Add useful elements and tools to their whiteboarding techniques.</a:t>
            </a:r>
          </a:p>
          <a:p>
            <a:pPr>
              <a:lnSpc>
                <a:spcPct val="90000"/>
              </a:lnSpc>
              <a:spcAft>
                <a:spcPts val="600"/>
              </a:spcAft>
            </a:pPr>
            <a:endParaRPr lang="en-US" sz="3600" dirty="0">
              <a:latin typeface="+mj-lt"/>
            </a:endParaRPr>
          </a:p>
        </p:txBody>
      </p:sp>
    </p:spTree>
    <p:extLst>
      <p:ext uri="{BB962C8B-B14F-4D97-AF65-F5344CB8AC3E}">
        <p14:creationId xmlns:p14="http://schemas.microsoft.com/office/powerpoint/2010/main" val="232822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6164379" cy="4444294"/>
          </a:xfrm>
          <a:prstGeom prst="rect">
            <a:avLst/>
          </a:prstGeom>
        </p:spPr>
        <p:txBody>
          <a:bodyPr wrap="square">
            <a:spAutoFit/>
          </a:bodyPr>
          <a:lstStyle/>
          <a:p>
            <a:pPr marL="457200" indent="-457200">
              <a:spcAft>
                <a:spcPts val="600"/>
              </a:spcAft>
              <a:buClr>
                <a:srgbClr val="107BD4"/>
              </a:buClr>
              <a:buFont typeface="Wingdings" charset="2"/>
              <a:buChar char="q"/>
            </a:pPr>
            <a:r>
              <a:rPr lang="en-US" sz="2400" dirty="0">
                <a:latin typeface="+mn-lt"/>
              </a:rPr>
              <a:t>Start with a proven practice whiteboard layout.</a:t>
            </a:r>
          </a:p>
          <a:p>
            <a:pPr marL="457200" indent="-457200">
              <a:spcAft>
                <a:spcPts val="600"/>
              </a:spcAft>
              <a:buClr>
                <a:srgbClr val="107BD4"/>
              </a:buClr>
              <a:buFont typeface="Wingdings" charset="2"/>
              <a:buChar char="q"/>
            </a:pPr>
            <a:r>
              <a:rPr lang="en-US" sz="2400" dirty="0">
                <a:latin typeface="+mn-lt"/>
              </a:rPr>
              <a:t>Use standard icons from the Microsoft Cloud &amp; Enterprise symbol set.</a:t>
            </a:r>
          </a:p>
          <a:p>
            <a:pPr marL="457200" indent="-457200">
              <a:spcAft>
                <a:spcPts val="600"/>
              </a:spcAft>
              <a:buClr>
                <a:srgbClr val="107BD4"/>
              </a:buClr>
              <a:buFont typeface="Wingdings" charset="2"/>
              <a:buChar char="q"/>
            </a:pPr>
            <a:r>
              <a:rPr lang="en-US" sz="2400" dirty="0">
                <a:latin typeface="+mn-lt"/>
              </a:rPr>
              <a:t>Memorize your frequently used </a:t>
            </a:r>
            <a:br>
              <a:rPr lang="en-US" sz="2400" dirty="0">
                <a:latin typeface="+mn-lt"/>
              </a:rPr>
            </a:br>
            <a:r>
              <a:rPr lang="en-US" sz="2400" dirty="0">
                <a:latin typeface="+mn-lt"/>
              </a:rPr>
              <a:t>icons so you can sketch them </a:t>
            </a:r>
            <a:br>
              <a:rPr lang="en-US" sz="2400" dirty="0">
                <a:latin typeface="+mn-lt"/>
              </a:rPr>
            </a:br>
            <a:r>
              <a:rPr lang="en-US" sz="2400" dirty="0">
                <a:latin typeface="+mn-lt"/>
              </a:rPr>
              <a:t>quickly and be consistent.</a:t>
            </a:r>
          </a:p>
          <a:p>
            <a:pPr marL="457200" indent="-457200">
              <a:spcAft>
                <a:spcPts val="600"/>
              </a:spcAft>
              <a:buClr>
                <a:srgbClr val="107BD4"/>
              </a:buClr>
              <a:buFont typeface="Wingdings" charset="2"/>
              <a:buChar char="q"/>
            </a:pPr>
            <a:r>
              <a:rPr lang="en-US" sz="2400" dirty="0">
                <a:latin typeface="+mn-lt"/>
              </a:rPr>
              <a:t>Use the design to confirm your understanding with the customer.</a:t>
            </a:r>
          </a:p>
          <a:p>
            <a:pPr marL="457200" indent="-457200">
              <a:spcAft>
                <a:spcPts val="600"/>
              </a:spcAft>
              <a:buClr>
                <a:srgbClr val="107BD4"/>
              </a:buClr>
              <a:buFont typeface="Wingdings" charset="2"/>
              <a:buChar char="q"/>
            </a:pPr>
            <a:r>
              <a:rPr lang="en-US" sz="2400" dirty="0">
                <a:latin typeface="+mn-lt"/>
              </a:rPr>
              <a:t>Refine the whiteboard “sketch” in Visio or PowerPoint.</a:t>
            </a:r>
          </a:p>
        </p:txBody>
      </p:sp>
      <p:pic>
        <p:nvPicPr>
          <p:cNvPr id="5" name="Picture 4">
            <a:extLst>
              <a:ext uri="{FF2B5EF4-FFF2-40B4-BE49-F238E27FC236}">
                <a16:creationId xmlns:a16="http://schemas.microsoft.com/office/drawing/2014/main" id="{3B6F553C-8C91-4B2C-B89A-946FDAA529D1}"/>
              </a:ext>
            </a:extLst>
          </p:cNvPr>
          <p:cNvPicPr>
            <a:picLocks noChangeAspect="1"/>
          </p:cNvPicPr>
          <p:nvPr/>
        </p:nvPicPr>
        <p:blipFill rotWithShape="1">
          <a:blip r:embed="rId3">
            <a:extLst>
              <a:ext uri="{28A0092B-C50C-407E-A947-70E740481C1C}">
                <a14:useLocalDpi xmlns:a14="http://schemas.microsoft.com/office/drawing/2010/main" val="0"/>
              </a:ext>
            </a:extLst>
          </a:blip>
          <a:srcRect l="43782" r="-404"/>
          <a:stretch/>
        </p:blipFill>
        <p:spPr>
          <a:xfrm>
            <a:off x="7015280" y="0"/>
            <a:ext cx="5826125" cy="6858000"/>
          </a:xfrm>
          <a:prstGeom prst="rect">
            <a:avLst/>
          </a:prstGeom>
        </p:spPr>
      </p:pic>
    </p:spTree>
    <p:extLst>
      <p:ext uri="{BB962C8B-B14F-4D97-AF65-F5344CB8AC3E}">
        <p14:creationId xmlns:p14="http://schemas.microsoft.com/office/powerpoint/2010/main" val="11479614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dirty="0"/>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552979" y="2158118"/>
            <a:ext cx="9254212" cy="4307599"/>
          </a:xfrm>
          <a:prstGeom prst="rect">
            <a:avLst/>
          </a:prstGeom>
        </p:spPr>
      </p:pic>
      <p:sp>
        <p:nvSpPr>
          <p:cNvPr id="5" name="TextBox 4">
            <a:extLst>
              <a:ext uri="{FF2B5EF4-FFF2-40B4-BE49-F238E27FC236}">
                <a16:creationId xmlns:a16="http://schemas.microsoft.com/office/drawing/2014/main" id="{A58329A9-AF26-461B-9B71-82EF5ED29736}"/>
              </a:ext>
            </a:extLst>
          </p:cNvPr>
          <p:cNvSpPr txBox="1"/>
          <p:nvPr/>
        </p:nvSpPr>
        <p:spPr>
          <a:xfrm>
            <a:off x="9538262" y="1112049"/>
            <a:ext cx="2384809" cy="3327065"/>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a:pPr>
            <a:r>
              <a:rPr lang="en-US" dirty="0">
                <a:gradFill>
                  <a:gsLst>
                    <a:gs pos="2917">
                      <a:schemeClr val="tx1"/>
                    </a:gs>
                    <a:gs pos="30000">
                      <a:schemeClr val="tx1"/>
                    </a:gs>
                  </a:gsLst>
                  <a:lin ang="5400000" scaled="0"/>
                </a:gradFill>
              </a:rPr>
              <a:t>Project Goal</a:t>
            </a:r>
          </a:p>
          <a:p>
            <a:pPr marL="342900" indent="-342900">
              <a:lnSpc>
                <a:spcPct val="90000"/>
              </a:lnSpc>
              <a:spcAft>
                <a:spcPts val="600"/>
              </a:spcAft>
              <a:buFont typeface="+mj-lt"/>
              <a:buAutoNum type="arabicPeriod"/>
            </a:pPr>
            <a:r>
              <a:rPr lang="en-US" dirty="0">
                <a:gradFill>
                  <a:gsLst>
                    <a:gs pos="2917">
                      <a:schemeClr val="tx1"/>
                    </a:gs>
                    <a:gs pos="30000">
                      <a:schemeClr val="tx1"/>
                    </a:gs>
                  </a:gsLst>
                  <a:lin ang="5400000" scaled="0"/>
                </a:gradFill>
              </a:rPr>
              <a:t>Requirements &amp; concerns </a:t>
            </a:r>
          </a:p>
          <a:p>
            <a:pPr marL="342900" indent="-342900">
              <a:lnSpc>
                <a:spcPct val="90000"/>
              </a:lnSpc>
              <a:spcAft>
                <a:spcPts val="600"/>
              </a:spcAft>
              <a:buFont typeface="+mj-lt"/>
              <a:buAutoNum type="arabicPeriod"/>
            </a:pPr>
            <a:r>
              <a:rPr lang="en-US" dirty="0">
                <a:gradFill>
                  <a:gsLst>
                    <a:gs pos="2917">
                      <a:schemeClr val="tx1"/>
                    </a:gs>
                    <a:gs pos="30000">
                      <a:schemeClr val="tx1"/>
                    </a:gs>
                  </a:gsLst>
                  <a:lin ang="5400000" scaled="0"/>
                </a:gradFill>
              </a:rPr>
              <a:t>Parking lot </a:t>
            </a:r>
          </a:p>
          <a:p>
            <a:pPr marL="342900" indent="-342900">
              <a:lnSpc>
                <a:spcPct val="90000"/>
              </a:lnSpc>
              <a:spcAft>
                <a:spcPts val="600"/>
              </a:spcAft>
              <a:buFont typeface="+mj-lt"/>
              <a:buAutoNum type="arabicPeriod"/>
            </a:pPr>
            <a:r>
              <a:rPr lang="en-US" dirty="0">
                <a:gradFill>
                  <a:gsLst>
                    <a:gs pos="2917">
                      <a:schemeClr val="tx1"/>
                    </a:gs>
                    <a:gs pos="30000">
                      <a:schemeClr val="tx1"/>
                    </a:gs>
                  </a:gsLst>
                  <a:lin ang="5400000" scaled="0"/>
                </a:gradFill>
              </a:rPr>
              <a:t>Current State </a:t>
            </a:r>
          </a:p>
          <a:p>
            <a:pPr marL="342900" indent="-342900">
              <a:lnSpc>
                <a:spcPct val="90000"/>
              </a:lnSpc>
              <a:spcAft>
                <a:spcPts val="600"/>
              </a:spcAft>
              <a:buFont typeface="+mj-lt"/>
              <a:buAutoNum type="arabicPeriod"/>
            </a:pPr>
            <a:r>
              <a:rPr lang="en-US" dirty="0">
                <a:gradFill>
                  <a:gsLst>
                    <a:gs pos="2917">
                      <a:schemeClr val="tx1"/>
                    </a:gs>
                    <a:gs pos="30000">
                      <a:schemeClr val="tx1"/>
                    </a:gs>
                  </a:gsLst>
                  <a:lin ang="5400000" scaled="0"/>
                </a:gradFill>
              </a:rPr>
              <a:t>Future Vision </a:t>
            </a:r>
          </a:p>
          <a:p>
            <a:pPr marL="342900" indent="-342900">
              <a:lnSpc>
                <a:spcPct val="90000"/>
              </a:lnSpc>
              <a:spcAft>
                <a:spcPts val="600"/>
              </a:spcAft>
              <a:buFont typeface="+mj-lt"/>
              <a:buAutoNum type="arabicPeriod"/>
            </a:pPr>
            <a:r>
              <a:rPr lang="en-US" dirty="0">
                <a:gradFill>
                  <a:gsLst>
                    <a:gs pos="2917">
                      <a:schemeClr val="tx1"/>
                    </a:gs>
                    <a:gs pos="30000">
                      <a:schemeClr val="tx1"/>
                    </a:gs>
                  </a:gsLst>
                  <a:lin ang="5400000" scaled="0"/>
                </a:gradFill>
              </a:rPr>
              <a:t>Implementation plan </a:t>
            </a:r>
          </a:p>
          <a:p>
            <a:pPr marL="342900" indent="-342900">
              <a:lnSpc>
                <a:spcPct val="90000"/>
              </a:lnSpc>
              <a:spcAft>
                <a:spcPts val="600"/>
              </a:spcAft>
              <a:buFont typeface="+mj-lt"/>
              <a:buAutoNum type="arabicPeriod"/>
            </a:pPr>
            <a:r>
              <a:rPr lang="en-US" dirty="0">
                <a:gradFill>
                  <a:gsLst>
                    <a:gs pos="2917">
                      <a:schemeClr val="tx1"/>
                    </a:gs>
                    <a:gs pos="30000">
                      <a:schemeClr val="tx1"/>
                    </a:gs>
                  </a:gsLst>
                  <a:lin ang="5400000" scaled="0"/>
                </a:gradFill>
              </a:rPr>
              <a:t>Next steps </a:t>
            </a:r>
          </a:p>
          <a:p>
            <a:pPr marL="342900" indent="-342900">
              <a:lnSpc>
                <a:spcPct val="90000"/>
              </a:lnSpc>
              <a:spcAft>
                <a:spcPts val="600"/>
              </a:spcAft>
              <a:buFont typeface="+mj-lt"/>
              <a:buAutoNum type="arabicPeriod"/>
            </a:pPr>
            <a:r>
              <a:rPr lang="en-US" dirty="0">
                <a:gradFill>
                  <a:gsLst>
                    <a:gs pos="2917">
                      <a:schemeClr val="tx1"/>
                    </a:gs>
                    <a:gs pos="30000">
                      <a:schemeClr val="tx1"/>
                    </a:gs>
                  </a:gsLst>
                  <a:lin ang="5400000" scaled="0"/>
                </a:gradFill>
              </a:rPr>
              <a:t>Wrap-up</a:t>
            </a:r>
          </a:p>
        </p:txBody>
      </p:sp>
    </p:spTree>
    <p:extLst>
      <p:ext uri="{BB962C8B-B14F-4D97-AF65-F5344CB8AC3E}">
        <p14:creationId xmlns:p14="http://schemas.microsoft.com/office/powerpoint/2010/main" val="29660294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8705C-D9A4-4391-9EA2-6E504325013C}"/>
              </a:ext>
            </a:extLst>
          </p:cNvPr>
          <p:cNvSpPr>
            <a:spLocks noGrp="1"/>
          </p:cNvSpPr>
          <p:nvPr>
            <p:ph type="body" sz="quarter" idx="10"/>
          </p:nvPr>
        </p:nvSpPr>
        <p:spPr>
          <a:xfrm>
            <a:off x="330197" y="1456806"/>
            <a:ext cx="6393989" cy="4888198"/>
          </a:xfrm>
        </p:spPr>
        <p:txBody>
          <a:bodyPr/>
          <a:lstStyle/>
          <a:p>
            <a:pPr marL="0" indent="0">
              <a:buNone/>
            </a:pPr>
            <a:r>
              <a:rPr lang="en-US" sz="2400" dirty="0"/>
              <a:t>Dry-erase whiteboard  </a:t>
            </a:r>
            <a:br>
              <a:rPr lang="en-US" sz="2400" dirty="0"/>
            </a:br>
            <a:r>
              <a:rPr lang="en-US" sz="1800" dirty="0">
                <a:latin typeface="+mn-lt"/>
              </a:rPr>
              <a:t>Aspect ratio (wide or tall)? Multiple colors of markers?</a:t>
            </a:r>
            <a:br>
              <a:rPr lang="en-US" sz="1800" dirty="0">
                <a:latin typeface="+mj-lt"/>
              </a:rPr>
            </a:br>
            <a:endParaRPr lang="en-US" sz="1800" dirty="0">
              <a:latin typeface="+mj-lt"/>
            </a:endParaRPr>
          </a:p>
          <a:p>
            <a:pPr marL="0" indent="0">
              <a:buNone/>
            </a:pPr>
            <a:br>
              <a:rPr lang="en-US" sz="1800" dirty="0"/>
            </a:br>
            <a:r>
              <a:rPr lang="en-US" sz="2400" dirty="0"/>
              <a:t>Flipchart</a:t>
            </a:r>
          </a:p>
          <a:p>
            <a:pPr marL="0" indent="0">
              <a:buNone/>
            </a:pPr>
            <a:r>
              <a:rPr lang="en-US" sz="1800" dirty="0">
                <a:latin typeface="+mn-lt"/>
              </a:rPr>
              <a:t>Can you peel and stick completed pages on a wall?</a:t>
            </a:r>
            <a:br>
              <a:rPr lang="en-US" dirty="0">
                <a:latin typeface="+mj-lt"/>
              </a:rPr>
            </a:br>
            <a:endParaRPr lang="en-US" dirty="0">
              <a:latin typeface="+mj-lt"/>
            </a:endParaRPr>
          </a:p>
          <a:p>
            <a:pPr marL="0" indent="0">
              <a:buNone/>
            </a:pPr>
            <a:r>
              <a:rPr lang="en-US" sz="2400" dirty="0"/>
              <a:t>Digital whiteboards like Surface Hub</a:t>
            </a:r>
          </a:p>
          <a:p>
            <a:pPr marL="0" lvl="1" indent="0">
              <a:buNone/>
            </a:pPr>
            <a:r>
              <a:rPr lang="en-US" sz="1800" dirty="0"/>
              <a:t>Are you comfortable with basic functions to draw, erase, change pen color and capture screen shots?</a:t>
            </a:r>
            <a:br>
              <a:rPr lang="en-US" dirty="0">
                <a:latin typeface="+mj-lt"/>
              </a:rPr>
            </a:br>
            <a:endParaRPr lang="en-US" dirty="0">
              <a:latin typeface="+mj-lt"/>
            </a:endParaRPr>
          </a:p>
          <a:p>
            <a:pPr marL="0" indent="0">
              <a:buNone/>
            </a:pPr>
            <a:r>
              <a:rPr lang="en-US" sz="2400" dirty="0"/>
              <a:t>Laptop over a projection or Teams/Skype call</a:t>
            </a:r>
          </a:p>
          <a:p>
            <a:pPr marL="0" lvl="1" indent="0">
              <a:buNone/>
            </a:pPr>
            <a:r>
              <a:rPr lang="en-US" sz="1800" dirty="0"/>
              <a:t>Do you have a starter set of shapes and symbols you can quickly assemble in front of an audience? Can you draw </a:t>
            </a:r>
            <a:br>
              <a:rPr lang="en-US" sz="1800" dirty="0"/>
            </a:br>
            <a:r>
              <a:rPr lang="en-US" sz="1800" dirty="0"/>
              <a:t>with the digital pen?</a:t>
            </a:r>
          </a:p>
        </p:txBody>
      </p:sp>
      <p:sp>
        <p:nvSpPr>
          <p:cNvPr id="2" name="Title 1">
            <a:extLst>
              <a:ext uri="{FF2B5EF4-FFF2-40B4-BE49-F238E27FC236}">
                <a16:creationId xmlns:a16="http://schemas.microsoft.com/office/drawing/2014/main" id="{8364D56A-8467-471A-ABDB-CC29D78AD86E}"/>
              </a:ext>
            </a:extLst>
          </p:cNvPr>
          <p:cNvSpPr>
            <a:spLocks noGrp="1"/>
          </p:cNvSpPr>
          <p:nvPr>
            <p:ph type="title"/>
          </p:nvPr>
        </p:nvSpPr>
        <p:spPr/>
        <p:txBody>
          <a:bodyPr/>
          <a:lstStyle/>
          <a:p>
            <a:r>
              <a:rPr lang="en-US" dirty="0"/>
              <a:t>Take advantage of your canvas</a:t>
            </a:r>
          </a:p>
        </p:txBody>
      </p:sp>
      <p:pic>
        <p:nvPicPr>
          <p:cNvPr id="5" name="Picture 4">
            <a:extLst>
              <a:ext uri="{FF2B5EF4-FFF2-40B4-BE49-F238E27FC236}">
                <a16:creationId xmlns:a16="http://schemas.microsoft.com/office/drawing/2014/main" id="{13F63F23-B0F5-46E7-AA64-58924C615852}"/>
              </a:ext>
            </a:extLst>
          </p:cNvPr>
          <p:cNvPicPr>
            <a:picLocks noChangeAspect="1"/>
          </p:cNvPicPr>
          <p:nvPr/>
        </p:nvPicPr>
        <p:blipFill rotWithShape="1">
          <a:blip r:embed="rId2">
            <a:extLst>
              <a:ext uri="{28A0092B-C50C-407E-A947-70E740481C1C}">
                <a14:useLocalDpi xmlns:a14="http://schemas.microsoft.com/office/drawing/2010/main" val="0"/>
              </a:ext>
            </a:extLst>
          </a:blip>
          <a:srcRect l="43782" r="-404"/>
          <a:stretch/>
        </p:blipFill>
        <p:spPr>
          <a:xfrm>
            <a:off x="7015280" y="0"/>
            <a:ext cx="5826125" cy="6858000"/>
          </a:xfrm>
          <a:prstGeom prst="rect">
            <a:avLst/>
          </a:prstGeom>
        </p:spPr>
      </p:pic>
    </p:spTree>
    <p:extLst>
      <p:ext uri="{BB962C8B-B14F-4D97-AF65-F5344CB8AC3E}">
        <p14:creationId xmlns:p14="http://schemas.microsoft.com/office/powerpoint/2010/main" val="16111980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standard icons for Azure services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52" y="1328181"/>
            <a:ext cx="6292580" cy="5022794"/>
          </a:xfrm>
          <a:prstGeom prst="rect">
            <a:avLst/>
          </a:prstGeom>
        </p:spPr>
      </p:pic>
      <p:sp>
        <p:nvSpPr>
          <p:cNvPr id="7" name="Text Placeholder 2">
            <a:extLst>
              <a:ext uri="{FF2B5EF4-FFF2-40B4-BE49-F238E27FC236}">
                <a16:creationId xmlns:a16="http://schemas.microsoft.com/office/drawing/2014/main" id="{CF0FBC2D-6BA5-407A-B9EB-754779B7DA2D}"/>
              </a:ext>
            </a:extLst>
          </p:cNvPr>
          <p:cNvSpPr txBox="1">
            <a:spLocks/>
          </p:cNvSpPr>
          <p:nvPr/>
        </p:nvSpPr>
        <p:spPr>
          <a:xfrm>
            <a:off x="7214681" y="1328181"/>
            <a:ext cx="4977319" cy="427183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latin typeface="+mn-lt"/>
              </a:rPr>
              <a:t>All icons available under the </a:t>
            </a:r>
            <a:r>
              <a:rPr lang="en-US" sz="2400" b="1" dirty="0">
                <a:latin typeface="+mn-lt"/>
              </a:rPr>
              <a:t>Symbols\</a:t>
            </a:r>
            <a:r>
              <a:rPr lang="en-US" sz="2400" b="1" dirty="0" err="1">
                <a:latin typeface="+mn-lt"/>
              </a:rPr>
              <a:t>CNE_Cloud</a:t>
            </a:r>
            <a:r>
              <a:rPr lang="en-US" sz="2400" b="1" dirty="0">
                <a:latin typeface="+mn-lt"/>
              </a:rPr>
              <a:t> </a:t>
            </a:r>
            <a:r>
              <a:rPr lang="en-US" sz="2400" dirty="0">
                <a:latin typeface="+mn-lt"/>
              </a:rPr>
              <a:t>folder.</a:t>
            </a:r>
          </a:p>
          <a:p>
            <a:pPr marL="0" indent="0">
              <a:buNone/>
            </a:pPr>
            <a:endParaRPr lang="en-US" sz="2400" dirty="0">
              <a:latin typeface="+mn-lt"/>
            </a:endParaRPr>
          </a:p>
          <a:p>
            <a:pPr marL="0" indent="0">
              <a:buNone/>
            </a:pPr>
            <a:r>
              <a:rPr lang="en-US" sz="2400" dirty="0">
                <a:latin typeface="+mn-lt"/>
              </a:rPr>
              <a:t>Files types in package </a:t>
            </a:r>
          </a:p>
          <a:p>
            <a:pPr lvl="1"/>
            <a:r>
              <a:rPr lang="en-US" sz="1600" dirty="0"/>
              <a:t>Visio Stencil (.</a:t>
            </a:r>
            <a:r>
              <a:rPr lang="en-US" sz="1600" dirty="0" err="1"/>
              <a:t>vss</a:t>
            </a:r>
            <a:r>
              <a:rPr lang="en-US" sz="1600" dirty="0"/>
              <a:t>)</a:t>
            </a:r>
          </a:p>
          <a:p>
            <a:pPr lvl="1"/>
            <a:r>
              <a:rPr lang="en-US" sz="1600" dirty="0"/>
              <a:t>PNG file</a:t>
            </a:r>
          </a:p>
          <a:p>
            <a:pPr lvl="1"/>
            <a:r>
              <a:rPr lang="en-US" sz="1600" dirty="0"/>
              <a:t>SVG file</a:t>
            </a:r>
          </a:p>
          <a:p>
            <a:pPr marL="336145" lvl="1" indent="0">
              <a:buNone/>
            </a:pPr>
            <a:endParaRPr lang="en-US" sz="1400" dirty="0"/>
          </a:p>
          <a:p>
            <a:pPr marL="0" indent="0">
              <a:buNone/>
            </a:pPr>
            <a:r>
              <a:rPr lang="en-US" sz="2400" dirty="0">
                <a:latin typeface="+mn-lt"/>
              </a:rPr>
              <a:t>Download the Microsoft Azure, Cloud and Enterprise </a:t>
            </a:r>
            <a:br>
              <a:rPr lang="en-US" sz="2400" dirty="0">
                <a:latin typeface="+mn-lt"/>
              </a:rPr>
            </a:br>
            <a:r>
              <a:rPr lang="en-US" sz="2400" dirty="0">
                <a:latin typeface="+mn-lt"/>
              </a:rPr>
              <a:t>Symbol/Icon Set</a:t>
            </a:r>
            <a:br>
              <a:rPr lang="en-US" sz="2400" dirty="0">
                <a:latin typeface="+mn-lt"/>
              </a:rPr>
            </a:br>
            <a:endParaRPr lang="en-US" sz="2400" dirty="0">
              <a:latin typeface="+mn-lt"/>
            </a:endParaRPr>
          </a:p>
          <a:p>
            <a:pPr marL="0" indent="0">
              <a:buNone/>
            </a:pPr>
            <a:r>
              <a:rPr lang="en-US" sz="2000" dirty="0">
                <a:latin typeface="+mn-lt"/>
                <a:hlinkClick r:id="rId4"/>
              </a:rPr>
              <a:t>https://www.microsoft.com/en-us/download/details.aspx?id=41937</a:t>
            </a:r>
            <a:r>
              <a:rPr lang="en-US" sz="2000" dirty="0">
                <a:latin typeface="+mn-lt"/>
              </a:rPr>
              <a:t> </a:t>
            </a:r>
          </a:p>
          <a:p>
            <a:pPr marL="99599" indent="0">
              <a:buNone/>
            </a:pPr>
            <a:endParaRPr lang="en-US" sz="2968" dirty="0">
              <a:latin typeface="+mn-lt"/>
            </a:endParaRPr>
          </a:p>
          <a:p>
            <a:pPr marL="336145" lvl="1" indent="0">
              <a:buNone/>
            </a:pPr>
            <a:endParaRPr lang="en-US" sz="1400" dirty="0"/>
          </a:p>
          <a:p>
            <a:pPr lvl="1"/>
            <a:endParaRPr lang="en-US" sz="1400" dirty="0"/>
          </a:p>
        </p:txBody>
      </p:sp>
    </p:spTree>
    <p:extLst>
      <p:ext uri="{BB962C8B-B14F-4D97-AF65-F5344CB8AC3E}">
        <p14:creationId xmlns:p14="http://schemas.microsoft.com/office/powerpoint/2010/main" val="10830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F5C5-CB70-4EBB-9355-6AD47136F1CD}"/>
              </a:ext>
            </a:extLst>
          </p:cNvPr>
          <p:cNvSpPr>
            <a:spLocks noGrp="1"/>
          </p:cNvSpPr>
          <p:nvPr>
            <p:ph type="title"/>
          </p:nvPr>
        </p:nvSpPr>
        <p:spPr/>
        <p:txBody>
          <a:bodyPr/>
          <a:lstStyle/>
          <a:p>
            <a:r>
              <a:rPr lang="en-US" dirty="0"/>
              <a:t>Other icons in the Symbols set</a:t>
            </a:r>
          </a:p>
        </p:txBody>
      </p:sp>
      <p:pic>
        <p:nvPicPr>
          <p:cNvPr id="3" name="Picture 2">
            <a:extLst>
              <a:ext uri="{FF2B5EF4-FFF2-40B4-BE49-F238E27FC236}">
                <a16:creationId xmlns:a16="http://schemas.microsoft.com/office/drawing/2014/main" id="{6ECCC975-3AF7-4476-9126-8F28DB454A30}"/>
              </a:ext>
            </a:extLst>
          </p:cNvPr>
          <p:cNvPicPr>
            <a:picLocks noChangeAspect="1"/>
          </p:cNvPicPr>
          <p:nvPr/>
        </p:nvPicPr>
        <p:blipFill>
          <a:blip r:embed="rId2"/>
          <a:stretch>
            <a:fillRect/>
          </a:stretch>
        </p:blipFill>
        <p:spPr>
          <a:xfrm>
            <a:off x="457061" y="1244183"/>
            <a:ext cx="4873470" cy="3987384"/>
          </a:xfrm>
          <a:prstGeom prst="rect">
            <a:avLst/>
          </a:prstGeom>
        </p:spPr>
      </p:pic>
      <p:sp>
        <p:nvSpPr>
          <p:cNvPr id="4" name="TextBox 3">
            <a:extLst>
              <a:ext uri="{FF2B5EF4-FFF2-40B4-BE49-F238E27FC236}">
                <a16:creationId xmlns:a16="http://schemas.microsoft.com/office/drawing/2014/main" id="{CF56FD50-BBC1-447C-9281-A3BD29F9D8A5}"/>
              </a:ext>
            </a:extLst>
          </p:cNvPr>
          <p:cNvSpPr txBox="1"/>
          <p:nvPr/>
        </p:nvSpPr>
        <p:spPr>
          <a:xfrm>
            <a:off x="324787" y="5373974"/>
            <a:ext cx="5005743" cy="9818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Enterprise symbols</a:t>
            </a:r>
          </a:p>
          <a:p>
            <a:pPr>
              <a:lnSpc>
                <a:spcPct val="90000"/>
              </a:lnSpc>
              <a:spcAft>
                <a:spcPts val="600"/>
              </a:spcAft>
            </a:pPr>
            <a:r>
              <a:rPr lang="en-US" dirty="0">
                <a:gradFill>
                  <a:gsLst>
                    <a:gs pos="2917">
                      <a:schemeClr val="tx1"/>
                    </a:gs>
                    <a:gs pos="30000">
                      <a:schemeClr val="tx1"/>
                    </a:gs>
                  </a:gsLst>
                  <a:lin ang="5400000" scaled="0"/>
                </a:gradFill>
                <a:latin typeface="+mj-lt"/>
              </a:rPr>
              <a:t>Under the Symbols\</a:t>
            </a:r>
            <a:r>
              <a:rPr lang="en-US" dirty="0" err="1">
                <a:gradFill>
                  <a:gsLst>
                    <a:gs pos="2917">
                      <a:schemeClr val="tx1"/>
                    </a:gs>
                    <a:gs pos="30000">
                      <a:schemeClr val="tx1"/>
                    </a:gs>
                  </a:gsLst>
                  <a:lin ang="5400000" scaled="0"/>
                </a:gradFill>
                <a:latin typeface="+mj-lt"/>
              </a:rPr>
              <a:t>CnE_Enterprise</a:t>
            </a:r>
            <a:r>
              <a:rPr lang="en-US" dirty="0">
                <a:gradFill>
                  <a:gsLst>
                    <a:gs pos="2917">
                      <a:schemeClr val="tx1"/>
                    </a:gs>
                    <a:gs pos="30000">
                      <a:schemeClr val="tx1"/>
                    </a:gs>
                  </a:gsLst>
                  <a:lin ang="5400000" scaled="0"/>
                </a:gradFill>
                <a:latin typeface="+mj-lt"/>
              </a:rPr>
              <a:t> folder</a:t>
            </a:r>
          </a:p>
        </p:txBody>
      </p:sp>
      <p:pic>
        <p:nvPicPr>
          <p:cNvPr id="5" name="Picture 4">
            <a:extLst>
              <a:ext uri="{FF2B5EF4-FFF2-40B4-BE49-F238E27FC236}">
                <a16:creationId xmlns:a16="http://schemas.microsoft.com/office/drawing/2014/main" id="{670C0DB8-9877-4A5C-831D-308D4D07ECFC}"/>
              </a:ext>
            </a:extLst>
          </p:cNvPr>
          <p:cNvPicPr>
            <a:picLocks noChangeAspect="1"/>
          </p:cNvPicPr>
          <p:nvPr/>
        </p:nvPicPr>
        <p:blipFill>
          <a:blip r:embed="rId3"/>
          <a:stretch>
            <a:fillRect/>
          </a:stretch>
        </p:blipFill>
        <p:spPr>
          <a:xfrm>
            <a:off x="6299193" y="1244183"/>
            <a:ext cx="4221063" cy="3987384"/>
          </a:xfrm>
          <a:prstGeom prst="rect">
            <a:avLst/>
          </a:prstGeom>
        </p:spPr>
      </p:pic>
      <p:sp>
        <p:nvSpPr>
          <p:cNvPr id="6" name="TextBox 5">
            <a:extLst>
              <a:ext uri="{FF2B5EF4-FFF2-40B4-BE49-F238E27FC236}">
                <a16:creationId xmlns:a16="http://schemas.microsoft.com/office/drawing/2014/main" id="{E971688C-796A-47FF-A4CB-4E0DB8B385F1}"/>
              </a:ext>
            </a:extLst>
          </p:cNvPr>
          <p:cNvSpPr txBox="1"/>
          <p:nvPr/>
        </p:nvSpPr>
        <p:spPr>
          <a:xfrm>
            <a:off x="6183443" y="5373974"/>
            <a:ext cx="5392258" cy="9541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Other Microsoft products</a:t>
            </a:r>
          </a:p>
          <a:p>
            <a:pPr>
              <a:lnSpc>
                <a:spcPct val="90000"/>
              </a:lnSpc>
              <a:spcAft>
                <a:spcPts val="600"/>
              </a:spcAft>
            </a:pPr>
            <a:r>
              <a:rPr lang="en-US" dirty="0">
                <a:gradFill>
                  <a:gsLst>
                    <a:gs pos="2917">
                      <a:schemeClr val="tx1"/>
                    </a:gs>
                    <a:gs pos="30000">
                      <a:schemeClr val="tx1"/>
                    </a:gs>
                  </a:gsLst>
                  <a:lin ang="5400000" scaled="0"/>
                </a:gradFill>
                <a:latin typeface="+mj-lt"/>
              </a:rPr>
              <a:t>Under the Symbols\</a:t>
            </a:r>
            <a:r>
              <a:rPr lang="en-US" dirty="0" err="1">
                <a:gradFill>
                  <a:gsLst>
                    <a:gs pos="2917">
                      <a:schemeClr val="tx1"/>
                    </a:gs>
                    <a:gs pos="30000">
                      <a:schemeClr val="tx1"/>
                    </a:gs>
                  </a:gsLst>
                  <a:lin ang="5400000" scaled="0"/>
                </a:gradFill>
                <a:latin typeface="+mj-lt"/>
              </a:rPr>
              <a:t>CnE_OtherMicrosoftProd</a:t>
            </a:r>
            <a:r>
              <a:rPr lang="en-US" dirty="0">
                <a:gradFill>
                  <a:gsLst>
                    <a:gs pos="2917">
                      <a:schemeClr val="tx1"/>
                    </a:gs>
                    <a:gs pos="30000">
                      <a:schemeClr val="tx1"/>
                    </a:gs>
                  </a:gsLst>
                  <a:lin ang="5400000" scaled="0"/>
                </a:gradFill>
                <a:latin typeface="+mj-lt"/>
              </a:rPr>
              <a:t> folder</a:t>
            </a:r>
          </a:p>
        </p:txBody>
      </p:sp>
    </p:spTree>
    <p:extLst>
      <p:ext uri="{BB962C8B-B14F-4D97-AF65-F5344CB8AC3E}">
        <p14:creationId xmlns:p14="http://schemas.microsoft.com/office/powerpoint/2010/main" val="2343639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17433A-DED4-4A5E-99BA-74E63EB219A8}"/>
              </a:ext>
            </a:extLst>
          </p:cNvPr>
          <p:cNvSpPr>
            <a:spLocks noGrp="1"/>
          </p:cNvSpPr>
          <p:nvPr>
            <p:ph type="body" sz="quarter" idx="10"/>
          </p:nvPr>
        </p:nvSpPr>
        <p:spPr>
          <a:xfrm>
            <a:off x="204281" y="1918698"/>
            <a:ext cx="6548211" cy="4761303"/>
          </a:xfrm>
        </p:spPr>
        <p:txBody>
          <a:bodyPr/>
          <a:lstStyle/>
          <a:p>
            <a:pPr marL="0" indent="0">
              <a:buNone/>
            </a:pPr>
            <a:r>
              <a:rPr lang="en-US" sz="2800" dirty="0">
                <a:latin typeface="+mn-lt"/>
              </a:rPr>
              <a:t>Recolor shapes and PNG icons</a:t>
            </a:r>
          </a:p>
          <a:p>
            <a:pPr lvl="1"/>
            <a:r>
              <a:rPr lang="en-US" sz="1800" dirty="0"/>
              <a:t>Adjust the color of the icon easily using the Format, </a:t>
            </a:r>
            <a:br>
              <a:rPr lang="en-US" sz="1800" dirty="0"/>
            </a:br>
            <a:r>
              <a:rPr lang="en-US" sz="1800" dirty="0"/>
              <a:t>Color feature in PowerPoint</a:t>
            </a:r>
            <a:br>
              <a:rPr lang="en-US" sz="1800" dirty="0"/>
            </a:br>
            <a:endParaRPr lang="en-US" sz="1800" dirty="0"/>
          </a:p>
          <a:p>
            <a:pPr marL="0" indent="0">
              <a:buNone/>
            </a:pPr>
            <a:r>
              <a:rPr lang="en-US" sz="2800" dirty="0">
                <a:latin typeface="+mn-lt"/>
              </a:rPr>
              <a:t>PowerPoint supports SVG via drag &amp; drop</a:t>
            </a:r>
          </a:p>
          <a:p>
            <a:pPr lvl="1"/>
            <a:r>
              <a:rPr lang="en-US" sz="1800" dirty="0"/>
              <a:t>Enables creating larger icons that look crisp </a:t>
            </a:r>
            <a:br>
              <a:rPr lang="en-US" sz="1800" dirty="0"/>
            </a:br>
            <a:r>
              <a:rPr lang="en-US" sz="1800" dirty="0"/>
              <a:t>on the big screen</a:t>
            </a:r>
          </a:p>
          <a:p>
            <a:pPr lvl="1"/>
            <a:r>
              <a:rPr lang="en-US" sz="1800" dirty="0"/>
              <a:t>Convert SVG to Microsoft Office shape, ungroup </a:t>
            </a:r>
            <a:br>
              <a:rPr lang="en-US" sz="1800" dirty="0"/>
            </a:br>
            <a:r>
              <a:rPr lang="en-US" sz="1800" dirty="0"/>
              <a:t>and you can re-color the icon</a:t>
            </a:r>
            <a:br>
              <a:rPr lang="en-US" sz="1800" dirty="0"/>
            </a:br>
            <a:endParaRPr lang="en-US" sz="1800" dirty="0"/>
          </a:p>
          <a:p>
            <a:pPr marL="0" indent="0">
              <a:buNone/>
            </a:pPr>
            <a:r>
              <a:rPr lang="en-US" sz="2800" dirty="0">
                <a:latin typeface="+mn-lt"/>
              </a:rPr>
              <a:t>Both PNG and SVG icons provide a transparent background</a:t>
            </a:r>
          </a:p>
          <a:p>
            <a:pPr marL="336145" lvl="1" indent="0">
              <a:buNone/>
            </a:pPr>
            <a:endParaRPr lang="en-US" sz="1800" dirty="0"/>
          </a:p>
        </p:txBody>
      </p:sp>
      <p:sp>
        <p:nvSpPr>
          <p:cNvPr id="2" name="Title 1">
            <a:extLst>
              <a:ext uri="{FF2B5EF4-FFF2-40B4-BE49-F238E27FC236}">
                <a16:creationId xmlns:a16="http://schemas.microsoft.com/office/drawing/2014/main" id="{F538999A-6B58-4095-8243-4CDDFADFFCC9}"/>
              </a:ext>
            </a:extLst>
          </p:cNvPr>
          <p:cNvSpPr>
            <a:spLocks noGrp="1"/>
          </p:cNvSpPr>
          <p:nvPr>
            <p:ph type="title"/>
          </p:nvPr>
        </p:nvSpPr>
        <p:spPr/>
        <p:txBody>
          <a:bodyPr/>
          <a:lstStyle/>
          <a:p>
            <a:r>
              <a:rPr lang="en-US" dirty="0"/>
              <a:t>Pro-Tips for the </a:t>
            </a:r>
            <a:br>
              <a:rPr lang="en-US" dirty="0"/>
            </a:br>
            <a:r>
              <a:rPr lang="en-US" dirty="0"/>
              <a:t>Microsoft Azure, Cloud and Enterprise Symbol/Icon Set </a:t>
            </a:r>
          </a:p>
        </p:txBody>
      </p:sp>
      <p:pic>
        <p:nvPicPr>
          <p:cNvPr id="6" name="Picture 5">
            <a:extLst>
              <a:ext uri="{FF2B5EF4-FFF2-40B4-BE49-F238E27FC236}">
                <a16:creationId xmlns:a16="http://schemas.microsoft.com/office/drawing/2014/main" id="{3B9241CA-734B-47B1-92F0-FD6996CE65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23314" y="2078636"/>
            <a:ext cx="4945740" cy="3578586"/>
          </a:xfrm>
          <a:prstGeom prst="rect">
            <a:avLst/>
          </a:prstGeom>
          <a:noFill/>
          <a:ln>
            <a:noFill/>
          </a:ln>
        </p:spPr>
      </p:pic>
    </p:spTree>
    <p:extLst>
      <p:ext uri="{BB962C8B-B14F-4D97-AF65-F5344CB8AC3E}">
        <p14:creationId xmlns:p14="http://schemas.microsoft.com/office/powerpoint/2010/main" val="9130730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87CC6A3-3BF9-44B3-90E8-1B8758F8C916}"/>
              </a:ext>
            </a:extLst>
          </p:cNvPr>
          <p:cNvSpPr/>
          <p:nvPr/>
        </p:nvSpPr>
        <p:spPr bwMode="auto">
          <a:xfrm>
            <a:off x="753334" y="2129544"/>
            <a:ext cx="10894023" cy="41513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105059E6-C026-492B-B755-F7544347081A}"/>
              </a:ext>
            </a:extLst>
          </p:cNvPr>
          <p:cNvSpPr>
            <a:spLocks noGrp="1"/>
          </p:cNvSpPr>
          <p:nvPr>
            <p:ph type="body" sz="quarter" idx="10"/>
          </p:nvPr>
        </p:nvSpPr>
        <p:spPr>
          <a:xfrm>
            <a:off x="269239" y="1189177"/>
            <a:ext cx="11653523" cy="517065"/>
          </a:xfrm>
        </p:spPr>
        <p:txBody>
          <a:bodyPr/>
          <a:lstStyle/>
          <a:p>
            <a:pPr marL="0" indent="0">
              <a:buNone/>
            </a:pPr>
            <a:r>
              <a:rPr lang="en-US" sz="2400" dirty="0"/>
              <a:t>Look under the Bonus\</a:t>
            </a:r>
            <a:r>
              <a:rPr lang="en-US" sz="2400" dirty="0" err="1"/>
              <a:t>AzurePortalIconsDump</a:t>
            </a:r>
            <a:r>
              <a:rPr lang="en-US" sz="2400" dirty="0"/>
              <a:t> folder</a:t>
            </a:r>
          </a:p>
        </p:txBody>
      </p:sp>
      <p:sp>
        <p:nvSpPr>
          <p:cNvPr id="3" name="Title 2">
            <a:extLst>
              <a:ext uri="{FF2B5EF4-FFF2-40B4-BE49-F238E27FC236}">
                <a16:creationId xmlns:a16="http://schemas.microsoft.com/office/drawing/2014/main" id="{AD85B8D3-FB88-4844-847E-1EFDA01E32E3}"/>
              </a:ext>
            </a:extLst>
          </p:cNvPr>
          <p:cNvSpPr>
            <a:spLocks noGrp="1"/>
          </p:cNvSpPr>
          <p:nvPr>
            <p:ph type="title"/>
          </p:nvPr>
        </p:nvSpPr>
        <p:spPr/>
        <p:txBody>
          <a:bodyPr/>
          <a:lstStyle/>
          <a:p>
            <a:r>
              <a:rPr lang="en-US" dirty="0"/>
              <a:t>Want the icons from the Azure Portal?</a:t>
            </a:r>
          </a:p>
        </p:txBody>
      </p:sp>
      <p:pic>
        <p:nvPicPr>
          <p:cNvPr id="5" name="Graphic 4">
            <a:extLst>
              <a:ext uri="{FF2B5EF4-FFF2-40B4-BE49-F238E27FC236}">
                <a16:creationId xmlns:a16="http://schemas.microsoft.com/office/drawing/2014/main" id="{5264A9DD-0DB2-465A-83A1-9FA9B9B5C2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3075" y="4143261"/>
            <a:ext cx="1970738" cy="1970738"/>
          </a:xfrm>
          <a:prstGeom prst="rect">
            <a:avLst/>
          </a:prstGeom>
        </p:spPr>
      </p:pic>
      <p:pic>
        <p:nvPicPr>
          <p:cNvPr id="13" name="Graphic 12">
            <a:extLst>
              <a:ext uri="{FF2B5EF4-FFF2-40B4-BE49-F238E27FC236}">
                <a16:creationId xmlns:a16="http://schemas.microsoft.com/office/drawing/2014/main" id="{166B4E7D-F4CB-484E-9D0F-A7649F18A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0314" y="2232484"/>
            <a:ext cx="2251804" cy="2251804"/>
          </a:xfrm>
          <a:prstGeom prst="rect">
            <a:avLst/>
          </a:prstGeom>
        </p:spPr>
      </p:pic>
      <p:pic>
        <p:nvPicPr>
          <p:cNvPr id="15" name="Graphic 14">
            <a:extLst>
              <a:ext uri="{FF2B5EF4-FFF2-40B4-BE49-F238E27FC236}">
                <a16:creationId xmlns:a16="http://schemas.microsoft.com/office/drawing/2014/main" id="{120C5107-0774-4432-9C3B-C8645B602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9071" y="3893772"/>
            <a:ext cx="2121889" cy="2121889"/>
          </a:xfrm>
          <a:prstGeom prst="rect">
            <a:avLst/>
          </a:prstGeom>
        </p:spPr>
      </p:pic>
      <p:pic>
        <p:nvPicPr>
          <p:cNvPr id="19" name="Graphic 18">
            <a:extLst>
              <a:ext uri="{FF2B5EF4-FFF2-40B4-BE49-F238E27FC236}">
                <a16:creationId xmlns:a16="http://schemas.microsoft.com/office/drawing/2014/main" id="{9A3CB62C-A52A-45C2-BB56-84BC30A7B5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2359" y="2472326"/>
            <a:ext cx="2121889" cy="2121889"/>
          </a:xfrm>
          <a:prstGeom prst="rect">
            <a:avLst/>
          </a:prstGeom>
        </p:spPr>
      </p:pic>
      <p:pic>
        <p:nvPicPr>
          <p:cNvPr id="23" name="Graphic 22">
            <a:extLst>
              <a:ext uri="{FF2B5EF4-FFF2-40B4-BE49-F238E27FC236}">
                <a16:creationId xmlns:a16="http://schemas.microsoft.com/office/drawing/2014/main" id="{85742A62-3974-47AD-8672-89F47EA637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81581" y="2458032"/>
            <a:ext cx="1582243" cy="1582243"/>
          </a:xfrm>
          <a:prstGeom prst="rect">
            <a:avLst/>
          </a:prstGeom>
        </p:spPr>
      </p:pic>
      <p:pic>
        <p:nvPicPr>
          <p:cNvPr id="26" name="Graphic 25">
            <a:extLst>
              <a:ext uri="{FF2B5EF4-FFF2-40B4-BE49-F238E27FC236}">
                <a16:creationId xmlns:a16="http://schemas.microsoft.com/office/drawing/2014/main" id="{EF2563DC-88CF-43FC-A44B-2E31617742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7752" y="4268179"/>
            <a:ext cx="1845820" cy="1845820"/>
          </a:xfrm>
          <a:prstGeom prst="rect">
            <a:avLst/>
          </a:prstGeom>
        </p:spPr>
      </p:pic>
    </p:spTree>
    <p:extLst>
      <p:ext uri="{BB962C8B-B14F-4D97-AF65-F5344CB8AC3E}">
        <p14:creationId xmlns:p14="http://schemas.microsoft.com/office/powerpoint/2010/main" val="147116669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18E650FE5CEB04591B07F3CBB931F0F" ma:contentTypeVersion="7" ma:contentTypeDescription="Create a new document." ma:contentTypeScope="" ma:versionID="85022064ba5bed17569dc96faf4a677a">
  <xsd:schema xmlns:xsd="http://www.w3.org/2001/XMLSchema" xmlns:xs="http://www.w3.org/2001/XMLSchema" xmlns:p="http://schemas.microsoft.com/office/2006/metadata/properties" xmlns:ns2="6431c2f2-b21e-494d-ae99-8a58deb350dc" xmlns:ns3="855a15ad-e539-40d1-9f72-905858bec509" targetNamespace="http://schemas.microsoft.com/office/2006/metadata/properties" ma:root="true" ma:fieldsID="f5d8b98cd0a0b4ad94dbeb40903eb4ef" ns2:_="" ns3:_="">
    <xsd:import namespace="6431c2f2-b21e-494d-ae99-8a58deb350dc"/>
    <xsd:import namespace="855a15ad-e539-40d1-9f72-905858bec50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1c2f2-b21e-494d-ae99-8a58deb35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5a15ad-e539-40d1-9f72-905858bec5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http://schemas.microsoft.com/office/2006/metadata/properties"/>
    <ds:schemaRef ds:uri="http://schemas.microsoft.com/office/2006/documentManagement/types"/>
    <ds:schemaRef ds:uri="6431c2f2-b21e-494d-ae99-8a58deb350dc"/>
    <ds:schemaRef ds:uri="http://purl.org/dc/elements/1.1/"/>
    <ds:schemaRef ds:uri="http://schemas.openxmlformats.org/package/2006/metadata/core-properties"/>
    <ds:schemaRef ds:uri="855a15ad-e539-40d1-9f72-905858bec509"/>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47FA1224-69AE-41DA-9485-3A82B0DD08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31c2f2-b21e-494d-ae99-8a58deb350dc"/>
    <ds:schemaRef ds:uri="855a15ad-e539-40d1-9f72-905858bec5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5216</TotalTime>
  <Words>581</Words>
  <Application>Microsoft Office PowerPoint</Application>
  <PresentationFormat>Widescreen</PresentationFormat>
  <Paragraphs>99</Paragraphs>
  <Slides>14</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Arial</vt:lpstr>
      <vt:lpstr>Calibri</vt:lpstr>
      <vt:lpstr>Consolas</vt:lpstr>
      <vt:lpstr>Poppins Light</vt:lpstr>
      <vt:lpstr>Segoe UI</vt:lpstr>
      <vt:lpstr>Segoe UI Light</vt:lpstr>
      <vt:lpstr>Segoe UI Semilight</vt:lpstr>
      <vt:lpstr>Wingdings</vt:lpstr>
      <vt:lpstr>2_Server and Cloud 2013</vt:lpstr>
      <vt:lpstr>C+E Readiness Template</vt:lpstr>
      <vt:lpstr>Mastering the Whiteboard</vt:lpstr>
      <vt:lpstr>Abstract and learning objectives</vt:lpstr>
      <vt:lpstr>Overview</vt:lpstr>
      <vt:lpstr>Proven practice whiteboard layout</vt:lpstr>
      <vt:lpstr>Take advantage of your canvas</vt:lpstr>
      <vt:lpstr>Use standard icons for Azure services</vt:lpstr>
      <vt:lpstr>Other icons in the Symbols set</vt:lpstr>
      <vt:lpstr>Pro-Tips for the  Microsoft Azure, Cloud and Enterprise Symbol/Icon Set </vt:lpstr>
      <vt:lpstr>Want the icons from the Azure Portal?</vt:lpstr>
      <vt:lpstr>Visual Studio icons</vt:lpstr>
      <vt:lpstr>Icons and logos from other companies</vt:lpstr>
      <vt:lpstr>Need some inspiration?</vt:lpstr>
      <vt:lpstr>What makes a good whiteboard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Diana Xin</cp:lastModifiedBy>
  <cp:revision>119</cp:revision>
  <dcterms:created xsi:type="dcterms:W3CDTF">2016-01-21T23:17:09Z</dcterms:created>
  <dcterms:modified xsi:type="dcterms:W3CDTF">2018-08-28T21:28:45Z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0x010100018E650FE5CEB04591B07F3CBB931F0F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